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Beautifully Delicious Sans" panose="020B0604020202020204" charset="0"/>
      <p:regular r:id="rId12"/>
    </p:embeddedFont>
    <p:embeddedFont>
      <p:font typeface="Beautifully Delicious Sans Heavy" panose="020B0604020202020204" charset="0"/>
      <p:regular r:id="rId13"/>
    </p:embeddedFont>
    <p:embeddedFont>
      <p:font typeface="Calibri" panose="020F0502020204030204" pitchFamily="34" charset="0"/>
      <p:regular r:id="rId14"/>
      <p:bold r:id="rId15"/>
      <p:italic r:id="rId16"/>
      <p:boldItalic r:id="rId17"/>
    </p:embeddedFont>
    <p:embeddedFont>
      <p:font typeface="Horizon" panose="020B0604020202020204" charset="0"/>
      <p:regular r:id="rId18"/>
    </p:embeddedFont>
    <p:embeddedFont>
      <p:font typeface="TT Prosto Sans"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221"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jpeg>
</file>

<file path=ppt/media/image18.jpeg>
</file>

<file path=ppt/media/image19.jpeg>
</file>

<file path=ppt/media/image2.png>
</file>

<file path=ppt/media/image20.jpeg>
</file>

<file path=ppt/media/image21.jpeg>
</file>

<file path=ppt/media/image22.jpeg>
</file>

<file path=ppt/media/image3.svg>
</file>

<file path=ppt/media/image4.jpeg>
</file>

<file path=ppt/media/image5.jpe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smartbear.com/learn/automated-testing/what-is-unit-testing/" TargetMode="External"/><Relationship Id="rId5" Type="http://schemas.openxmlformats.org/officeDocument/2006/relationships/hyperlink" Target="https://glints.com/id/lowongan/system-integration-testing-sit-adalah/#.X59JL1MzZQI" TargetMode="External"/><Relationship Id="rId4" Type="http://schemas.openxmlformats.org/officeDocument/2006/relationships/hyperlink" Target="https://glints.com/id/lowongan/proses-peran-software-development/#.X2ng1mgzbb0"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slide" Target="slide8.xml"/><Relationship Id="rId5" Type="http://schemas.openxmlformats.org/officeDocument/2006/relationships/image" Target="../media/image22.jpeg"/><Relationship Id="rId4" Type="http://schemas.openxmlformats.org/officeDocument/2006/relationships/image" Target="../media/image2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1879026" y="-7936926"/>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grpSp>
        <p:nvGrpSpPr>
          <p:cNvPr id="5" name="Group 5"/>
          <p:cNvGrpSpPr/>
          <p:nvPr/>
        </p:nvGrpSpPr>
        <p:grpSpPr>
          <a:xfrm>
            <a:off x="15835270" y="8793669"/>
            <a:ext cx="1424030" cy="523496"/>
            <a:chOff x="0" y="0"/>
            <a:chExt cx="1345399" cy="494590"/>
          </a:xfrm>
        </p:grpSpPr>
        <p:sp>
          <p:nvSpPr>
            <p:cNvPr id="6" name="Freeform 6"/>
            <p:cNvSpPr/>
            <p:nvPr/>
          </p:nvSpPr>
          <p:spPr>
            <a:xfrm>
              <a:off x="0" y="0"/>
              <a:ext cx="1345399" cy="494590"/>
            </a:xfrm>
            <a:custGeom>
              <a:avLst/>
              <a:gdLst/>
              <a:ahLst/>
              <a:cxnLst/>
              <a:rect l="l" t="t" r="r" b="b"/>
              <a:pathLst>
                <a:path w="1345399" h="494590">
                  <a:moveTo>
                    <a:pt x="1142199" y="0"/>
                  </a:moveTo>
                  <a:cubicBezTo>
                    <a:pt x="1254423" y="0"/>
                    <a:pt x="1345399" y="110718"/>
                    <a:pt x="1345399" y="247295"/>
                  </a:cubicBezTo>
                  <a:cubicBezTo>
                    <a:pt x="1345399" y="383872"/>
                    <a:pt x="1254423" y="494590"/>
                    <a:pt x="1142199" y="494590"/>
                  </a:cubicBezTo>
                  <a:lnTo>
                    <a:pt x="203200" y="494590"/>
                  </a:lnTo>
                  <a:cubicBezTo>
                    <a:pt x="90976" y="494590"/>
                    <a:pt x="0" y="383872"/>
                    <a:pt x="0" y="247295"/>
                  </a:cubicBezTo>
                  <a:cubicBezTo>
                    <a:pt x="0" y="110718"/>
                    <a:pt x="90976" y="0"/>
                    <a:pt x="203200" y="0"/>
                  </a:cubicBezTo>
                  <a:close/>
                </a:path>
              </a:pathLst>
            </a:custGeom>
            <a:solidFill>
              <a:srgbClr val="000000">
                <a:alpha val="0"/>
              </a:srgbClr>
            </a:solidFill>
            <a:ln w="19050" cap="sq">
              <a:solidFill>
                <a:srgbClr val="FAF7F2"/>
              </a:solidFill>
              <a:prstDash val="solid"/>
              <a:miter/>
            </a:ln>
          </p:spPr>
          <p:txBody>
            <a:bodyPr/>
            <a:lstStyle/>
            <a:p>
              <a:endParaRPr lang="en-GB"/>
            </a:p>
          </p:txBody>
        </p:sp>
        <p:sp>
          <p:nvSpPr>
            <p:cNvPr id="7" name="TextBox 7"/>
            <p:cNvSpPr txBox="1"/>
            <p:nvPr/>
          </p:nvSpPr>
          <p:spPr>
            <a:xfrm>
              <a:off x="0" y="-38100"/>
              <a:ext cx="1345399" cy="532690"/>
            </a:xfrm>
            <a:prstGeom prst="rect">
              <a:avLst/>
            </a:prstGeom>
          </p:spPr>
          <p:txBody>
            <a:bodyPr lIns="39101" tIns="39101" rIns="39101" bIns="39101" rtlCol="0" anchor="ctr"/>
            <a:lstStyle/>
            <a:p>
              <a:pPr algn="ctr">
                <a:lnSpc>
                  <a:spcPts val="1439"/>
                </a:lnSpc>
              </a:pPr>
              <a:endParaRPr/>
            </a:p>
          </p:txBody>
        </p:sp>
      </p:grpSp>
      <p:sp>
        <p:nvSpPr>
          <p:cNvPr id="8" name="Freeform 8"/>
          <p:cNvSpPr/>
          <p:nvPr/>
        </p:nvSpPr>
        <p:spPr>
          <a:xfrm rot="5400000">
            <a:off x="16392461" y="8787639"/>
            <a:ext cx="309649" cy="535557"/>
          </a:xfrm>
          <a:custGeom>
            <a:avLst/>
            <a:gdLst/>
            <a:ahLst/>
            <a:cxnLst/>
            <a:rect l="l" t="t" r="r" b="b"/>
            <a:pathLst>
              <a:path w="309649" h="535557">
                <a:moveTo>
                  <a:pt x="0" y="0"/>
                </a:moveTo>
                <a:lnTo>
                  <a:pt x="309649" y="0"/>
                </a:lnTo>
                <a:lnTo>
                  <a:pt x="309649" y="535556"/>
                </a:lnTo>
                <a:lnTo>
                  <a:pt x="0" y="535556"/>
                </a:lnTo>
                <a:lnTo>
                  <a:pt x="0" y="0"/>
                </a:lnTo>
                <a:close/>
              </a:path>
            </a:pathLst>
          </a:custGeom>
          <a:blipFill>
            <a:blip r:embed="rId3">
              <a:alphaModFix amt="80000"/>
              <a:extLst>
                <a:ext uri="{96DAC541-7B7A-43D3-8B79-37D633B846F1}">
                  <asvg:svgBlip xmlns:asvg="http://schemas.microsoft.com/office/drawing/2016/SVG/main" r:embed="rId4"/>
                </a:ext>
              </a:extLst>
            </a:blip>
            <a:stretch>
              <a:fillRect/>
            </a:stretch>
          </a:blipFill>
        </p:spPr>
        <p:txBody>
          <a:bodyPr/>
          <a:lstStyle/>
          <a:p>
            <a:endParaRPr lang="en-GB"/>
          </a:p>
        </p:txBody>
      </p:sp>
      <p:sp>
        <p:nvSpPr>
          <p:cNvPr id="9" name="TextBox 9"/>
          <p:cNvSpPr txBox="1"/>
          <p:nvPr/>
        </p:nvSpPr>
        <p:spPr>
          <a:xfrm>
            <a:off x="1447800" y="3648515"/>
            <a:ext cx="13925041" cy="2573655"/>
          </a:xfrm>
          <a:prstGeom prst="rect">
            <a:avLst/>
          </a:prstGeom>
        </p:spPr>
        <p:txBody>
          <a:bodyPr lIns="0" tIns="0" rIns="0" bIns="0" rtlCol="0" anchor="t">
            <a:spAutoFit/>
          </a:bodyPr>
          <a:lstStyle/>
          <a:p>
            <a:pPr algn="ctr">
              <a:lnSpc>
                <a:spcPts val="6719"/>
              </a:lnSpc>
            </a:pPr>
            <a:r>
              <a:rPr lang="en-US" sz="4800" spc="720" dirty="0">
                <a:solidFill>
                  <a:srgbClr val="FAF7F2"/>
                </a:solidFill>
                <a:latin typeface="Horizon"/>
              </a:rPr>
              <a:t>UTS</a:t>
            </a:r>
          </a:p>
          <a:p>
            <a:pPr algn="ctr">
              <a:lnSpc>
                <a:spcPts val="6719"/>
              </a:lnSpc>
              <a:spcBef>
                <a:spcPct val="0"/>
              </a:spcBef>
            </a:pPr>
            <a:r>
              <a:rPr lang="en-US" sz="4800" spc="720" dirty="0">
                <a:solidFill>
                  <a:srgbClr val="FAF7F2"/>
                </a:solidFill>
                <a:latin typeface="Horizon"/>
              </a:rPr>
              <a:t>TESTING DAN QA PERANGKAT LUNAK</a:t>
            </a:r>
          </a:p>
        </p:txBody>
      </p:sp>
      <p:sp>
        <p:nvSpPr>
          <p:cNvPr id="10" name="TextBox 10"/>
          <p:cNvSpPr txBox="1"/>
          <p:nvPr/>
        </p:nvSpPr>
        <p:spPr>
          <a:xfrm>
            <a:off x="11820779" y="981075"/>
            <a:ext cx="5438521" cy="316230"/>
          </a:xfrm>
          <a:prstGeom prst="rect">
            <a:avLst/>
          </a:prstGeom>
        </p:spPr>
        <p:txBody>
          <a:bodyPr lIns="0" tIns="0" rIns="0" bIns="0" rtlCol="0" anchor="t">
            <a:spAutoFit/>
          </a:bodyPr>
          <a:lstStyle/>
          <a:p>
            <a:pPr algn="r">
              <a:lnSpc>
                <a:spcPts val="2520"/>
              </a:lnSpc>
              <a:spcBef>
                <a:spcPct val="0"/>
              </a:spcBef>
            </a:pPr>
            <a:r>
              <a:rPr lang="en-US" sz="1800" spc="360">
                <a:solidFill>
                  <a:srgbClr val="FAF7F2"/>
                </a:solidFill>
                <a:latin typeface="Beautifully Delicious Sans Heavy"/>
              </a:rPr>
              <a:t>REALLYGREATSITE.COM</a:t>
            </a:r>
          </a:p>
        </p:txBody>
      </p:sp>
      <p:sp>
        <p:nvSpPr>
          <p:cNvPr id="11" name="TextBox 11"/>
          <p:cNvSpPr txBox="1"/>
          <p:nvPr/>
        </p:nvSpPr>
        <p:spPr>
          <a:xfrm>
            <a:off x="1028700" y="1249680"/>
            <a:ext cx="4712345" cy="944880"/>
          </a:xfrm>
          <a:prstGeom prst="rect">
            <a:avLst/>
          </a:prstGeom>
        </p:spPr>
        <p:txBody>
          <a:bodyPr lIns="0" tIns="0" rIns="0" bIns="0" rtlCol="0" anchor="t">
            <a:spAutoFit/>
          </a:bodyPr>
          <a:lstStyle/>
          <a:p>
            <a:pPr algn="ctr">
              <a:lnSpc>
                <a:spcPts val="2520"/>
              </a:lnSpc>
            </a:pPr>
            <a:r>
              <a:rPr lang="en-US" sz="1800" spc="360">
                <a:solidFill>
                  <a:srgbClr val="FAF7F2"/>
                </a:solidFill>
                <a:latin typeface="Beautifully Delicious Sans Heavy"/>
              </a:rPr>
              <a:t>NAMA  : ALVIN AR-RASYID</a:t>
            </a:r>
          </a:p>
          <a:p>
            <a:pPr>
              <a:lnSpc>
                <a:spcPts val="2520"/>
              </a:lnSpc>
            </a:pPr>
            <a:r>
              <a:rPr lang="en-US" sz="1800" spc="360">
                <a:solidFill>
                  <a:srgbClr val="FAF7F2"/>
                </a:solidFill>
                <a:latin typeface="Beautifully Delicious Sans Heavy"/>
              </a:rPr>
              <a:t>NIM    : 201011401787</a:t>
            </a:r>
          </a:p>
          <a:p>
            <a:pPr>
              <a:lnSpc>
                <a:spcPts val="2520"/>
              </a:lnSpc>
              <a:spcBef>
                <a:spcPct val="0"/>
              </a:spcBef>
            </a:pPr>
            <a:r>
              <a:rPr lang="en-US" sz="1800" spc="360">
                <a:solidFill>
                  <a:srgbClr val="FAF7F2"/>
                </a:solidFill>
                <a:latin typeface="Beautifully Delicious Sans Heavy"/>
              </a:rPr>
              <a:t>KELAS :07TPLE007 </a:t>
            </a:r>
          </a:p>
        </p:txBody>
      </p:sp>
      <p:sp>
        <p:nvSpPr>
          <p:cNvPr id="12" name="TextBox 11">
            <a:extLst>
              <a:ext uri="{FF2B5EF4-FFF2-40B4-BE49-F238E27FC236}">
                <a16:creationId xmlns:a16="http://schemas.microsoft.com/office/drawing/2014/main" id="{C10C3EEB-FF76-386C-0413-500CAA85FCBA}"/>
              </a:ext>
            </a:extLst>
          </p:cNvPr>
          <p:cNvSpPr txBox="1"/>
          <p:nvPr/>
        </p:nvSpPr>
        <p:spPr>
          <a:xfrm>
            <a:off x="533400" y="8122610"/>
            <a:ext cx="8382000" cy="369332"/>
          </a:xfrm>
          <a:prstGeom prst="rect">
            <a:avLst/>
          </a:prstGeom>
          <a:noFill/>
        </p:spPr>
        <p:txBody>
          <a:bodyPr wrap="square" rtlCol="0">
            <a:spAutoFit/>
          </a:bodyPr>
          <a:lstStyle/>
          <a:p>
            <a:r>
              <a:rPr lang="en-US" dirty="0">
                <a:solidFill>
                  <a:schemeClr val="bg1"/>
                </a:solidFill>
              </a:rPr>
              <a:t>Link repository </a:t>
            </a:r>
            <a:r>
              <a:rPr lang="en-US" dirty="0" err="1">
                <a:solidFill>
                  <a:schemeClr val="bg1"/>
                </a:solidFill>
              </a:rPr>
              <a:t>github:https</a:t>
            </a:r>
            <a:r>
              <a:rPr lang="en-US" dirty="0">
                <a:solidFill>
                  <a:schemeClr val="bg1"/>
                </a:solidFill>
              </a:rPr>
              <a:t>://github.com/alvin04012001/</a:t>
            </a:r>
            <a:r>
              <a:rPr lang="en-US" dirty="0" err="1">
                <a:solidFill>
                  <a:schemeClr val="bg1"/>
                </a:solidFill>
              </a:rPr>
              <a:t>uts_testing_QA_main</a:t>
            </a:r>
            <a:endParaRPr lang="en-GB"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3481785" y="-8238629"/>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sp>
        <p:nvSpPr>
          <p:cNvPr id="5" name="TextBox 5"/>
          <p:cNvSpPr txBox="1"/>
          <p:nvPr/>
        </p:nvSpPr>
        <p:spPr>
          <a:xfrm>
            <a:off x="2413798" y="3271807"/>
            <a:ext cx="13925041" cy="1463674"/>
          </a:xfrm>
          <a:prstGeom prst="rect">
            <a:avLst/>
          </a:prstGeom>
        </p:spPr>
        <p:txBody>
          <a:bodyPr lIns="0" tIns="0" rIns="0" bIns="0" rtlCol="0" anchor="t">
            <a:spAutoFit/>
          </a:bodyPr>
          <a:lstStyle/>
          <a:p>
            <a:pPr algn="ctr">
              <a:lnSpc>
                <a:spcPts val="11200"/>
              </a:lnSpc>
              <a:spcBef>
                <a:spcPct val="0"/>
              </a:spcBef>
            </a:pPr>
            <a:r>
              <a:rPr lang="en-US" sz="8000" spc="1200">
                <a:solidFill>
                  <a:srgbClr val="FAF7F2"/>
                </a:solidFill>
                <a:latin typeface="Horizon"/>
              </a:rPr>
              <a:t>THANK YOU</a:t>
            </a:r>
          </a:p>
        </p:txBody>
      </p:sp>
      <p:sp>
        <p:nvSpPr>
          <p:cNvPr id="6" name="TextBox 6"/>
          <p:cNvSpPr txBox="1"/>
          <p:nvPr/>
        </p:nvSpPr>
        <p:spPr>
          <a:xfrm>
            <a:off x="1028700" y="8894012"/>
            <a:ext cx="6962521" cy="316230"/>
          </a:xfrm>
          <a:prstGeom prst="rect">
            <a:avLst/>
          </a:prstGeom>
        </p:spPr>
        <p:txBody>
          <a:bodyPr lIns="0" tIns="0" rIns="0" bIns="0" rtlCol="0" anchor="t">
            <a:spAutoFit/>
          </a:bodyPr>
          <a:lstStyle/>
          <a:p>
            <a:pPr>
              <a:lnSpc>
                <a:spcPts val="2520"/>
              </a:lnSpc>
              <a:spcBef>
                <a:spcPct val="0"/>
              </a:spcBef>
            </a:pPr>
            <a:r>
              <a:rPr lang="en-US" sz="1800" spc="360">
                <a:solidFill>
                  <a:srgbClr val="FAF7F2"/>
                </a:solidFill>
                <a:latin typeface="Beautifully Delicious Sans Heavy"/>
              </a:rPr>
              <a:t>BORCELLE</a:t>
            </a:r>
          </a:p>
        </p:txBody>
      </p:sp>
      <p:sp>
        <p:nvSpPr>
          <p:cNvPr id="7" name="TextBox 7"/>
          <p:cNvSpPr txBox="1"/>
          <p:nvPr/>
        </p:nvSpPr>
        <p:spPr>
          <a:xfrm>
            <a:off x="11820779" y="8894012"/>
            <a:ext cx="5438521" cy="316230"/>
          </a:xfrm>
          <a:prstGeom prst="rect">
            <a:avLst/>
          </a:prstGeom>
        </p:spPr>
        <p:txBody>
          <a:bodyPr lIns="0" tIns="0" rIns="0" bIns="0" rtlCol="0" anchor="t">
            <a:spAutoFit/>
          </a:bodyPr>
          <a:lstStyle/>
          <a:p>
            <a:pPr algn="r">
              <a:lnSpc>
                <a:spcPts val="2520"/>
              </a:lnSpc>
              <a:spcBef>
                <a:spcPct val="0"/>
              </a:spcBef>
            </a:pPr>
            <a:r>
              <a:rPr lang="en-US" sz="1800" spc="360">
                <a:solidFill>
                  <a:srgbClr val="FAF7F2"/>
                </a:solidFill>
                <a:latin typeface="Beautifully Delicious Sans Heavy"/>
              </a:rPr>
              <a:t>REALLYGREATSITE.COM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3481785" y="-8238629"/>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sp>
        <p:nvSpPr>
          <p:cNvPr id="5" name="TextBox 5"/>
          <p:cNvSpPr txBox="1"/>
          <p:nvPr/>
        </p:nvSpPr>
        <p:spPr>
          <a:xfrm>
            <a:off x="1028700" y="895350"/>
            <a:ext cx="11274920" cy="819150"/>
          </a:xfrm>
          <a:prstGeom prst="rect">
            <a:avLst/>
          </a:prstGeom>
        </p:spPr>
        <p:txBody>
          <a:bodyPr lIns="0" tIns="0" rIns="0" bIns="0" rtlCol="0" anchor="t">
            <a:spAutoFit/>
          </a:bodyPr>
          <a:lstStyle/>
          <a:p>
            <a:pPr>
              <a:lnSpc>
                <a:spcPts val="6299"/>
              </a:lnSpc>
              <a:spcBef>
                <a:spcPct val="0"/>
              </a:spcBef>
            </a:pPr>
            <a:r>
              <a:rPr lang="en-US" sz="4500" spc="675">
                <a:solidFill>
                  <a:srgbClr val="FAF7F2"/>
                </a:solidFill>
                <a:latin typeface="Horizon"/>
              </a:rPr>
              <a:t>TABLE OF CONTENT</a:t>
            </a:r>
          </a:p>
        </p:txBody>
      </p:sp>
      <p:sp>
        <p:nvSpPr>
          <p:cNvPr id="6" name="TextBox 6"/>
          <p:cNvSpPr txBox="1"/>
          <p:nvPr/>
        </p:nvSpPr>
        <p:spPr>
          <a:xfrm>
            <a:off x="1751920" y="3972881"/>
            <a:ext cx="6080081" cy="4848216"/>
          </a:xfrm>
          <a:prstGeom prst="rect">
            <a:avLst/>
          </a:prstGeom>
        </p:spPr>
        <p:txBody>
          <a:bodyPr lIns="0" tIns="0" rIns="0" bIns="0" rtlCol="0" anchor="t">
            <a:spAutoFit/>
          </a:bodyPr>
          <a:lstStyle/>
          <a:p>
            <a:pPr marL="0" lvl="0" indent="0">
              <a:lnSpc>
                <a:spcPts val="5750"/>
              </a:lnSpc>
            </a:pPr>
            <a:r>
              <a:rPr lang="en-US" sz="2300" spc="345">
                <a:solidFill>
                  <a:srgbClr val="FAF7F2"/>
                </a:solidFill>
                <a:latin typeface="TT Prosto Sans"/>
              </a:rPr>
              <a:t>WHITE BOX</a:t>
            </a:r>
          </a:p>
          <a:p>
            <a:pPr marL="0" lvl="0" indent="0">
              <a:lnSpc>
                <a:spcPts val="5750"/>
              </a:lnSpc>
            </a:pPr>
            <a:r>
              <a:rPr lang="en-US" sz="2300" u="none" spc="345">
                <a:solidFill>
                  <a:srgbClr val="FAF7F2"/>
                </a:solidFill>
                <a:latin typeface="TT Prosto Sans"/>
              </a:rPr>
              <a:t>UNIT TEST</a:t>
            </a:r>
          </a:p>
          <a:p>
            <a:pPr marL="0" lvl="0" indent="0">
              <a:lnSpc>
                <a:spcPts val="5500"/>
              </a:lnSpc>
            </a:pPr>
            <a:r>
              <a:rPr lang="en-US" sz="2200" u="none" spc="330">
                <a:solidFill>
                  <a:srgbClr val="FAF7F2"/>
                </a:solidFill>
                <a:latin typeface="TT Prosto Sans"/>
              </a:rPr>
              <a:t>IMPLEMENTASI DENGAN PYTHON</a:t>
            </a:r>
          </a:p>
          <a:p>
            <a:pPr marL="0" lvl="0" indent="0">
              <a:lnSpc>
                <a:spcPts val="5500"/>
              </a:lnSpc>
            </a:pPr>
            <a:r>
              <a:rPr lang="en-US" sz="2200" u="none" spc="330">
                <a:solidFill>
                  <a:srgbClr val="FAF7F2"/>
                </a:solidFill>
                <a:latin typeface="TT Prosto Sans"/>
              </a:rPr>
              <a:t>CI/CD</a:t>
            </a:r>
          </a:p>
          <a:p>
            <a:pPr marL="0" lvl="0" indent="0">
              <a:lnSpc>
                <a:spcPts val="5500"/>
              </a:lnSpc>
            </a:pPr>
            <a:r>
              <a:rPr lang="en-US" sz="2200" u="none" spc="330">
                <a:solidFill>
                  <a:srgbClr val="FAF7F2"/>
                </a:solidFill>
                <a:latin typeface="TT Prosto Sans"/>
              </a:rPr>
              <a:t>CONTOH LANGKAH-LANGKAH KONFIGURASINYA UNTUK PROJECT PYTHON CI/CD.</a:t>
            </a:r>
          </a:p>
        </p:txBody>
      </p:sp>
      <p:sp>
        <p:nvSpPr>
          <p:cNvPr id="7" name="TextBox 7"/>
          <p:cNvSpPr txBox="1"/>
          <p:nvPr/>
        </p:nvSpPr>
        <p:spPr>
          <a:xfrm>
            <a:off x="9604135" y="3972881"/>
            <a:ext cx="5578762" cy="1363336"/>
          </a:xfrm>
          <a:prstGeom prst="rect">
            <a:avLst/>
          </a:prstGeom>
        </p:spPr>
        <p:txBody>
          <a:bodyPr lIns="0" tIns="0" rIns="0" bIns="0" rtlCol="0" anchor="t">
            <a:spAutoFit/>
          </a:bodyPr>
          <a:lstStyle/>
          <a:p>
            <a:pPr marL="0" lvl="0" indent="0" algn="just">
              <a:lnSpc>
                <a:spcPts val="5750"/>
              </a:lnSpc>
            </a:pPr>
            <a:r>
              <a:rPr lang="en-US" sz="2300" spc="345">
                <a:solidFill>
                  <a:srgbClr val="FAF7F2"/>
                </a:solidFill>
                <a:latin typeface="TT Prosto Sans"/>
              </a:rPr>
              <a:t>REFERENSI</a:t>
            </a:r>
          </a:p>
          <a:p>
            <a:pPr marL="0" lvl="0" indent="0" algn="just">
              <a:lnSpc>
                <a:spcPts val="5750"/>
              </a:lnSpc>
            </a:pPr>
            <a:endParaRPr lang="en-US" sz="2300" spc="345">
              <a:solidFill>
                <a:srgbClr val="FAF7F2"/>
              </a:solidFill>
              <a:latin typeface="TT Prosto Sans"/>
            </a:endParaRPr>
          </a:p>
        </p:txBody>
      </p:sp>
      <p:sp>
        <p:nvSpPr>
          <p:cNvPr id="8" name="TextBox 8"/>
          <p:cNvSpPr txBox="1"/>
          <p:nvPr/>
        </p:nvSpPr>
        <p:spPr>
          <a:xfrm>
            <a:off x="1028700" y="3972881"/>
            <a:ext cx="923092" cy="3535036"/>
          </a:xfrm>
          <a:prstGeom prst="rect">
            <a:avLst/>
          </a:prstGeom>
        </p:spPr>
        <p:txBody>
          <a:bodyPr lIns="0" tIns="0" rIns="0" bIns="0" rtlCol="0" anchor="t">
            <a:spAutoFit/>
          </a:bodyPr>
          <a:lstStyle/>
          <a:p>
            <a:pPr marL="0" lvl="0" indent="0" algn="just">
              <a:lnSpc>
                <a:spcPts val="5750"/>
              </a:lnSpc>
            </a:pPr>
            <a:r>
              <a:rPr lang="en-US" sz="2300" u="none" spc="345">
                <a:solidFill>
                  <a:srgbClr val="FAF7F2"/>
                </a:solidFill>
                <a:latin typeface="TT Prosto Sans"/>
              </a:rPr>
              <a:t>03</a:t>
            </a:r>
          </a:p>
          <a:p>
            <a:pPr marL="0" lvl="0" indent="0" algn="just">
              <a:lnSpc>
                <a:spcPts val="5750"/>
              </a:lnSpc>
            </a:pPr>
            <a:r>
              <a:rPr lang="en-US" sz="2300" u="none" spc="345">
                <a:solidFill>
                  <a:srgbClr val="FAF7F2"/>
                </a:solidFill>
                <a:latin typeface="TT Prosto Sans"/>
              </a:rPr>
              <a:t>04</a:t>
            </a:r>
          </a:p>
          <a:p>
            <a:pPr marL="0" lvl="0" indent="0" algn="just">
              <a:lnSpc>
                <a:spcPts val="5750"/>
              </a:lnSpc>
            </a:pPr>
            <a:r>
              <a:rPr lang="en-US" sz="2300" u="none" spc="345">
                <a:solidFill>
                  <a:srgbClr val="FAF7F2"/>
                </a:solidFill>
                <a:latin typeface="TT Prosto Sans"/>
              </a:rPr>
              <a:t>05</a:t>
            </a:r>
          </a:p>
          <a:p>
            <a:pPr marL="0" lvl="0" indent="0" algn="just">
              <a:lnSpc>
                <a:spcPts val="5750"/>
              </a:lnSpc>
            </a:pPr>
            <a:r>
              <a:rPr lang="en-US" sz="2300" u="none" spc="345">
                <a:solidFill>
                  <a:srgbClr val="FAF7F2"/>
                </a:solidFill>
                <a:latin typeface="TT Prosto Sans"/>
              </a:rPr>
              <a:t>07</a:t>
            </a:r>
          </a:p>
          <a:p>
            <a:pPr marL="0" lvl="0" indent="0" algn="just">
              <a:lnSpc>
                <a:spcPts val="5750"/>
              </a:lnSpc>
            </a:pPr>
            <a:r>
              <a:rPr lang="en-US" sz="2300" u="none" spc="345">
                <a:solidFill>
                  <a:srgbClr val="FAF7F2"/>
                </a:solidFill>
                <a:latin typeface="TT Prosto Sans"/>
              </a:rPr>
              <a:t>08</a:t>
            </a:r>
          </a:p>
        </p:txBody>
      </p:sp>
      <p:sp>
        <p:nvSpPr>
          <p:cNvPr id="9" name="TextBox 9"/>
          <p:cNvSpPr txBox="1"/>
          <p:nvPr/>
        </p:nvSpPr>
        <p:spPr>
          <a:xfrm>
            <a:off x="8379597" y="3972881"/>
            <a:ext cx="923092" cy="1363336"/>
          </a:xfrm>
          <a:prstGeom prst="rect">
            <a:avLst/>
          </a:prstGeom>
        </p:spPr>
        <p:txBody>
          <a:bodyPr lIns="0" tIns="0" rIns="0" bIns="0" rtlCol="0" anchor="t">
            <a:spAutoFit/>
          </a:bodyPr>
          <a:lstStyle/>
          <a:p>
            <a:pPr marL="0" lvl="0" indent="0" algn="just">
              <a:lnSpc>
                <a:spcPts val="5750"/>
              </a:lnSpc>
            </a:pPr>
            <a:r>
              <a:rPr lang="en-US" sz="2300" u="none" spc="345">
                <a:solidFill>
                  <a:srgbClr val="FAF7F2"/>
                </a:solidFill>
                <a:latin typeface="TT Prosto Sans"/>
              </a:rPr>
              <a:t>09</a:t>
            </a:r>
          </a:p>
          <a:p>
            <a:pPr marL="0" lvl="0" indent="0" algn="just">
              <a:lnSpc>
                <a:spcPts val="5750"/>
              </a:lnSpc>
            </a:pPr>
            <a:endParaRPr lang="en-US" sz="2300" u="none" spc="345">
              <a:solidFill>
                <a:srgbClr val="FAF7F2"/>
              </a:solidFill>
              <a:latin typeface="TT Prosto Sans"/>
            </a:endParaRPr>
          </a:p>
        </p:txBody>
      </p:sp>
      <p:grpSp>
        <p:nvGrpSpPr>
          <p:cNvPr id="10" name="Group 10"/>
          <p:cNvGrpSpPr/>
          <p:nvPr/>
        </p:nvGrpSpPr>
        <p:grpSpPr>
          <a:xfrm>
            <a:off x="15835270" y="8793669"/>
            <a:ext cx="1424030" cy="523496"/>
            <a:chOff x="0" y="0"/>
            <a:chExt cx="1345399" cy="494590"/>
          </a:xfrm>
        </p:grpSpPr>
        <p:sp>
          <p:nvSpPr>
            <p:cNvPr id="11" name="Freeform 11"/>
            <p:cNvSpPr/>
            <p:nvPr/>
          </p:nvSpPr>
          <p:spPr>
            <a:xfrm>
              <a:off x="0" y="0"/>
              <a:ext cx="1345399" cy="494590"/>
            </a:xfrm>
            <a:custGeom>
              <a:avLst/>
              <a:gdLst/>
              <a:ahLst/>
              <a:cxnLst/>
              <a:rect l="l" t="t" r="r" b="b"/>
              <a:pathLst>
                <a:path w="1345399" h="494590">
                  <a:moveTo>
                    <a:pt x="1142199" y="0"/>
                  </a:moveTo>
                  <a:cubicBezTo>
                    <a:pt x="1254423" y="0"/>
                    <a:pt x="1345399" y="110718"/>
                    <a:pt x="1345399" y="247295"/>
                  </a:cubicBezTo>
                  <a:cubicBezTo>
                    <a:pt x="1345399" y="383872"/>
                    <a:pt x="1254423" y="494590"/>
                    <a:pt x="1142199" y="494590"/>
                  </a:cubicBezTo>
                  <a:lnTo>
                    <a:pt x="203200" y="494590"/>
                  </a:lnTo>
                  <a:cubicBezTo>
                    <a:pt x="90976" y="494590"/>
                    <a:pt x="0" y="383872"/>
                    <a:pt x="0" y="247295"/>
                  </a:cubicBezTo>
                  <a:cubicBezTo>
                    <a:pt x="0" y="110718"/>
                    <a:pt x="90976" y="0"/>
                    <a:pt x="203200" y="0"/>
                  </a:cubicBezTo>
                  <a:close/>
                </a:path>
              </a:pathLst>
            </a:custGeom>
            <a:solidFill>
              <a:srgbClr val="000000">
                <a:alpha val="0"/>
              </a:srgbClr>
            </a:solidFill>
            <a:ln w="19050" cap="sq">
              <a:solidFill>
                <a:srgbClr val="FAF7F2"/>
              </a:solidFill>
              <a:prstDash val="solid"/>
              <a:miter/>
            </a:ln>
          </p:spPr>
          <p:txBody>
            <a:bodyPr/>
            <a:lstStyle/>
            <a:p>
              <a:endParaRPr lang="en-GB"/>
            </a:p>
          </p:txBody>
        </p:sp>
        <p:sp>
          <p:nvSpPr>
            <p:cNvPr id="12" name="TextBox 12"/>
            <p:cNvSpPr txBox="1"/>
            <p:nvPr/>
          </p:nvSpPr>
          <p:spPr>
            <a:xfrm>
              <a:off x="0" y="-38100"/>
              <a:ext cx="1345399" cy="532690"/>
            </a:xfrm>
            <a:prstGeom prst="rect">
              <a:avLst/>
            </a:prstGeom>
          </p:spPr>
          <p:txBody>
            <a:bodyPr lIns="39101" tIns="39101" rIns="39101" bIns="39101" rtlCol="0" anchor="ctr"/>
            <a:lstStyle/>
            <a:p>
              <a:pPr algn="ctr">
                <a:lnSpc>
                  <a:spcPts val="1439"/>
                </a:lnSpc>
              </a:pPr>
              <a:endParaRPr/>
            </a:p>
          </p:txBody>
        </p:sp>
      </p:grpSp>
      <p:sp>
        <p:nvSpPr>
          <p:cNvPr id="13" name="TextBox 13"/>
          <p:cNvSpPr txBox="1"/>
          <p:nvPr/>
        </p:nvSpPr>
        <p:spPr>
          <a:xfrm>
            <a:off x="16065676" y="8873490"/>
            <a:ext cx="963219" cy="316230"/>
          </a:xfrm>
          <a:prstGeom prst="rect">
            <a:avLst/>
          </a:prstGeom>
        </p:spPr>
        <p:txBody>
          <a:bodyPr lIns="0" tIns="0" rIns="0" bIns="0" rtlCol="0" anchor="t">
            <a:spAutoFit/>
          </a:bodyPr>
          <a:lstStyle/>
          <a:p>
            <a:pPr algn="ctr">
              <a:lnSpc>
                <a:spcPts val="2520"/>
              </a:lnSpc>
              <a:spcBef>
                <a:spcPct val="0"/>
              </a:spcBef>
            </a:pPr>
            <a:r>
              <a:rPr lang="en-US" sz="1800" spc="360">
                <a:solidFill>
                  <a:srgbClr val="FAF7F2"/>
                </a:solidFill>
                <a:latin typeface="Beautifully Delicious Sans Heavy"/>
              </a:rPr>
              <a:t>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3481785" y="-8238629"/>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grpSp>
        <p:nvGrpSpPr>
          <p:cNvPr id="5" name="Group 5"/>
          <p:cNvGrpSpPr>
            <a:grpSpLocks noChangeAspect="1"/>
          </p:cNvGrpSpPr>
          <p:nvPr/>
        </p:nvGrpSpPr>
        <p:grpSpPr>
          <a:xfrm>
            <a:off x="11028388" y="2683117"/>
            <a:ext cx="8201275" cy="4920765"/>
            <a:chOff x="0" y="0"/>
            <a:chExt cx="6350000" cy="3810000"/>
          </a:xfrm>
        </p:grpSpPr>
        <p:sp>
          <p:nvSpPr>
            <p:cNvPr id="6" name="Freeform 6"/>
            <p:cNvSpPr/>
            <p:nvPr/>
          </p:nvSpPr>
          <p:spPr>
            <a:xfrm>
              <a:off x="0" y="0"/>
              <a:ext cx="6350000" cy="3810000"/>
            </a:xfrm>
            <a:custGeom>
              <a:avLst/>
              <a:gdLst/>
              <a:ahLst/>
              <a:cxnLst/>
              <a:rect l="l" t="t" r="r" b="b"/>
              <a:pathLst>
                <a:path w="6350000" h="3810000">
                  <a:moveTo>
                    <a:pt x="0" y="3175000"/>
                  </a:moveTo>
                  <a:lnTo>
                    <a:pt x="0" y="635000"/>
                  </a:lnTo>
                  <a:cubicBezTo>
                    <a:pt x="0" y="284480"/>
                    <a:pt x="284480" y="0"/>
                    <a:pt x="635000" y="0"/>
                  </a:cubicBezTo>
                  <a:lnTo>
                    <a:pt x="5715000" y="0"/>
                  </a:lnTo>
                  <a:cubicBezTo>
                    <a:pt x="6065520" y="0"/>
                    <a:pt x="6350000" y="284480"/>
                    <a:pt x="6350000" y="635000"/>
                  </a:cubicBezTo>
                  <a:lnTo>
                    <a:pt x="6350000" y="3175000"/>
                  </a:lnTo>
                  <a:cubicBezTo>
                    <a:pt x="6350000" y="3525520"/>
                    <a:pt x="6065520" y="3810000"/>
                    <a:pt x="5715000" y="3810000"/>
                  </a:cubicBezTo>
                  <a:lnTo>
                    <a:pt x="635000" y="3810000"/>
                  </a:lnTo>
                  <a:cubicBezTo>
                    <a:pt x="284480" y="3810000"/>
                    <a:pt x="0" y="3525520"/>
                    <a:pt x="0" y="3175000"/>
                  </a:cubicBezTo>
                  <a:close/>
                </a:path>
              </a:pathLst>
            </a:custGeom>
            <a:blipFill>
              <a:blip r:embed="rId3"/>
              <a:stretch>
                <a:fillRect t="-75078" b="-75078"/>
              </a:stretch>
            </a:blipFill>
          </p:spPr>
          <p:txBody>
            <a:bodyPr/>
            <a:lstStyle/>
            <a:p>
              <a:endParaRPr lang="en-GB"/>
            </a:p>
          </p:txBody>
        </p:sp>
        <p:sp>
          <p:nvSpPr>
            <p:cNvPr id="7" name="Freeform 7"/>
            <p:cNvSpPr/>
            <p:nvPr/>
          </p:nvSpPr>
          <p:spPr>
            <a:xfrm>
              <a:off x="0" y="0"/>
              <a:ext cx="6350000" cy="3810000"/>
            </a:xfrm>
            <a:custGeom>
              <a:avLst/>
              <a:gdLst/>
              <a:ahLst/>
              <a:cxnLst/>
              <a:rect l="l" t="t" r="r" b="b"/>
              <a:pathLst>
                <a:path w="6350000" h="3810000">
                  <a:moveTo>
                    <a:pt x="5715000" y="19050"/>
                  </a:moveTo>
                  <a:cubicBezTo>
                    <a:pt x="6054090" y="19050"/>
                    <a:pt x="6330950" y="295910"/>
                    <a:pt x="6330950" y="635000"/>
                  </a:cubicBezTo>
                  <a:lnTo>
                    <a:pt x="6330950" y="3175000"/>
                  </a:lnTo>
                  <a:cubicBezTo>
                    <a:pt x="6330950" y="3514090"/>
                    <a:pt x="6054090" y="3790950"/>
                    <a:pt x="5715000" y="3790950"/>
                  </a:cubicBezTo>
                  <a:lnTo>
                    <a:pt x="635000" y="3790950"/>
                  </a:lnTo>
                  <a:cubicBezTo>
                    <a:pt x="295910" y="3790950"/>
                    <a:pt x="19050" y="3514090"/>
                    <a:pt x="19050" y="3175000"/>
                  </a:cubicBezTo>
                  <a:lnTo>
                    <a:pt x="19050" y="635000"/>
                  </a:lnTo>
                  <a:cubicBezTo>
                    <a:pt x="19050" y="295910"/>
                    <a:pt x="295910" y="19050"/>
                    <a:pt x="635000" y="19050"/>
                  </a:cubicBezTo>
                  <a:lnTo>
                    <a:pt x="5715000" y="19050"/>
                  </a:lnTo>
                  <a:moveTo>
                    <a:pt x="5715000" y="0"/>
                  </a:moveTo>
                  <a:lnTo>
                    <a:pt x="635000" y="0"/>
                  </a:lnTo>
                  <a:cubicBezTo>
                    <a:pt x="284480" y="0"/>
                    <a:pt x="0" y="284480"/>
                    <a:pt x="0" y="635000"/>
                  </a:cubicBezTo>
                  <a:lnTo>
                    <a:pt x="0" y="3175000"/>
                  </a:lnTo>
                  <a:cubicBezTo>
                    <a:pt x="0" y="3525520"/>
                    <a:pt x="284480" y="3810000"/>
                    <a:pt x="635000" y="3810000"/>
                  </a:cubicBezTo>
                  <a:lnTo>
                    <a:pt x="5715000" y="3810000"/>
                  </a:lnTo>
                  <a:cubicBezTo>
                    <a:pt x="6065520" y="3810000"/>
                    <a:pt x="6350000" y="3525520"/>
                    <a:pt x="6350000" y="3175000"/>
                  </a:cubicBezTo>
                  <a:lnTo>
                    <a:pt x="6350000" y="635000"/>
                  </a:lnTo>
                  <a:cubicBezTo>
                    <a:pt x="6350000" y="284480"/>
                    <a:pt x="6065520" y="0"/>
                    <a:pt x="5715000" y="0"/>
                  </a:cubicBezTo>
                  <a:lnTo>
                    <a:pt x="5715000" y="0"/>
                  </a:lnTo>
                  <a:close/>
                </a:path>
              </a:pathLst>
            </a:custGeom>
            <a:solidFill>
              <a:srgbClr val="FAF7F2"/>
            </a:solidFill>
          </p:spPr>
          <p:txBody>
            <a:bodyPr/>
            <a:lstStyle/>
            <a:p>
              <a:endParaRPr lang="en-GB"/>
            </a:p>
          </p:txBody>
        </p:sp>
      </p:grpSp>
      <p:grpSp>
        <p:nvGrpSpPr>
          <p:cNvPr id="8" name="Group 8"/>
          <p:cNvGrpSpPr/>
          <p:nvPr/>
        </p:nvGrpSpPr>
        <p:grpSpPr>
          <a:xfrm>
            <a:off x="15835270" y="8793669"/>
            <a:ext cx="1424030" cy="523496"/>
            <a:chOff x="0" y="0"/>
            <a:chExt cx="1345399" cy="494590"/>
          </a:xfrm>
        </p:grpSpPr>
        <p:sp>
          <p:nvSpPr>
            <p:cNvPr id="9" name="Freeform 9"/>
            <p:cNvSpPr/>
            <p:nvPr/>
          </p:nvSpPr>
          <p:spPr>
            <a:xfrm>
              <a:off x="0" y="0"/>
              <a:ext cx="1345399" cy="494590"/>
            </a:xfrm>
            <a:custGeom>
              <a:avLst/>
              <a:gdLst/>
              <a:ahLst/>
              <a:cxnLst/>
              <a:rect l="l" t="t" r="r" b="b"/>
              <a:pathLst>
                <a:path w="1345399" h="494590">
                  <a:moveTo>
                    <a:pt x="1142199" y="0"/>
                  </a:moveTo>
                  <a:cubicBezTo>
                    <a:pt x="1254423" y="0"/>
                    <a:pt x="1345399" y="110718"/>
                    <a:pt x="1345399" y="247295"/>
                  </a:cubicBezTo>
                  <a:cubicBezTo>
                    <a:pt x="1345399" y="383872"/>
                    <a:pt x="1254423" y="494590"/>
                    <a:pt x="1142199" y="494590"/>
                  </a:cubicBezTo>
                  <a:lnTo>
                    <a:pt x="203200" y="494590"/>
                  </a:lnTo>
                  <a:cubicBezTo>
                    <a:pt x="90976" y="494590"/>
                    <a:pt x="0" y="383872"/>
                    <a:pt x="0" y="247295"/>
                  </a:cubicBezTo>
                  <a:cubicBezTo>
                    <a:pt x="0" y="110718"/>
                    <a:pt x="90976" y="0"/>
                    <a:pt x="203200" y="0"/>
                  </a:cubicBezTo>
                  <a:close/>
                </a:path>
              </a:pathLst>
            </a:custGeom>
            <a:solidFill>
              <a:srgbClr val="000000">
                <a:alpha val="0"/>
              </a:srgbClr>
            </a:solidFill>
            <a:ln w="19050" cap="sq">
              <a:solidFill>
                <a:srgbClr val="FAF7F2"/>
              </a:solidFill>
              <a:prstDash val="solid"/>
              <a:miter/>
            </a:ln>
          </p:spPr>
          <p:txBody>
            <a:bodyPr/>
            <a:lstStyle/>
            <a:p>
              <a:endParaRPr lang="en-GB"/>
            </a:p>
          </p:txBody>
        </p:sp>
        <p:sp>
          <p:nvSpPr>
            <p:cNvPr id="10" name="TextBox 10"/>
            <p:cNvSpPr txBox="1"/>
            <p:nvPr/>
          </p:nvSpPr>
          <p:spPr>
            <a:xfrm>
              <a:off x="0" y="-38100"/>
              <a:ext cx="1345399" cy="532690"/>
            </a:xfrm>
            <a:prstGeom prst="rect">
              <a:avLst/>
            </a:prstGeom>
          </p:spPr>
          <p:txBody>
            <a:bodyPr lIns="39101" tIns="39101" rIns="39101" bIns="39101" rtlCol="0" anchor="ctr"/>
            <a:lstStyle/>
            <a:p>
              <a:pPr algn="ctr">
                <a:lnSpc>
                  <a:spcPts val="1439"/>
                </a:lnSpc>
              </a:pPr>
              <a:endParaRPr/>
            </a:p>
          </p:txBody>
        </p:sp>
      </p:grpSp>
      <p:sp>
        <p:nvSpPr>
          <p:cNvPr id="11" name="TextBox 11"/>
          <p:cNvSpPr txBox="1"/>
          <p:nvPr/>
        </p:nvSpPr>
        <p:spPr>
          <a:xfrm>
            <a:off x="1028700" y="895350"/>
            <a:ext cx="11274920" cy="819150"/>
          </a:xfrm>
          <a:prstGeom prst="rect">
            <a:avLst/>
          </a:prstGeom>
        </p:spPr>
        <p:txBody>
          <a:bodyPr lIns="0" tIns="0" rIns="0" bIns="0" rtlCol="0" anchor="t">
            <a:spAutoFit/>
          </a:bodyPr>
          <a:lstStyle/>
          <a:p>
            <a:pPr>
              <a:lnSpc>
                <a:spcPts val="6299"/>
              </a:lnSpc>
              <a:spcBef>
                <a:spcPct val="0"/>
              </a:spcBef>
            </a:pPr>
            <a:r>
              <a:rPr lang="en-US" sz="4500" spc="675">
                <a:solidFill>
                  <a:srgbClr val="FAF7F2"/>
                </a:solidFill>
                <a:latin typeface="Horizon"/>
              </a:rPr>
              <a:t>WHITE BOX</a:t>
            </a:r>
          </a:p>
        </p:txBody>
      </p:sp>
      <p:sp>
        <p:nvSpPr>
          <p:cNvPr id="12" name="TextBox 12"/>
          <p:cNvSpPr txBox="1"/>
          <p:nvPr/>
        </p:nvSpPr>
        <p:spPr>
          <a:xfrm>
            <a:off x="1028700" y="8894012"/>
            <a:ext cx="6962521" cy="316230"/>
          </a:xfrm>
          <a:prstGeom prst="rect">
            <a:avLst/>
          </a:prstGeom>
        </p:spPr>
        <p:txBody>
          <a:bodyPr lIns="0" tIns="0" rIns="0" bIns="0" rtlCol="0" anchor="t">
            <a:spAutoFit/>
          </a:bodyPr>
          <a:lstStyle/>
          <a:p>
            <a:pPr>
              <a:lnSpc>
                <a:spcPts val="2520"/>
              </a:lnSpc>
              <a:spcBef>
                <a:spcPct val="0"/>
              </a:spcBef>
            </a:pPr>
            <a:r>
              <a:rPr lang="en-US" sz="1800" spc="360">
                <a:solidFill>
                  <a:srgbClr val="FAF7F2"/>
                </a:solidFill>
                <a:latin typeface="Beautifully Delicious Sans Heavy"/>
              </a:rPr>
              <a:t>BORCELLE</a:t>
            </a:r>
          </a:p>
        </p:txBody>
      </p:sp>
      <p:sp>
        <p:nvSpPr>
          <p:cNvPr id="13" name="TextBox 13"/>
          <p:cNvSpPr txBox="1"/>
          <p:nvPr/>
        </p:nvSpPr>
        <p:spPr>
          <a:xfrm>
            <a:off x="16065676" y="8873490"/>
            <a:ext cx="963219" cy="316230"/>
          </a:xfrm>
          <a:prstGeom prst="rect">
            <a:avLst/>
          </a:prstGeom>
        </p:spPr>
        <p:txBody>
          <a:bodyPr lIns="0" tIns="0" rIns="0" bIns="0" rtlCol="0" anchor="t">
            <a:spAutoFit/>
          </a:bodyPr>
          <a:lstStyle/>
          <a:p>
            <a:pPr algn="ctr">
              <a:lnSpc>
                <a:spcPts val="2520"/>
              </a:lnSpc>
              <a:spcBef>
                <a:spcPct val="0"/>
              </a:spcBef>
            </a:pPr>
            <a:r>
              <a:rPr lang="en-US" sz="1800" spc="360">
                <a:solidFill>
                  <a:srgbClr val="FAF7F2"/>
                </a:solidFill>
                <a:latin typeface="Beautifully Delicious Sans Heavy"/>
              </a:rPr>
              <a:t>04</a:t>
            </a:r>
          </a:p>
        </p:txBody>
      </p:sp>
      <p:sp>
        <p:nvSpPr>
          <p:cNvPr id="14" name="TextBox 14"/>
          <p:cNvSpPr txBox="1"/>
          <p:nvPr/>
        </p:nvSpPr>
        <p:spPr>
          <a:xfrm>
            <a:off x="368427" y="1711400"/>
            <a:ext cx="10561014" cy="6772270"/>
          </a:xfrm>
          <a:prstGeom prst="rect">
            <a:avLst/>
          </a:prstGeom>
        </p:spPr>
        <p:txBody>
          <a:bodyPr lIns="0" tIns="0" rIns="0" bIns="0" rtlCol="0" anchor="t">
            <a:spAutoFit/>
          </a:bodyPr>
          <a:lstStyle/>
          <a:p>
            <a:pPr algn="just">
              <a:lnSpc>
                <a:spcPts val="3420"/>
              </a:lnSpc>
            </a:pPr>
            <a:r>
              <a:rPr lang="en-US" sz="1900" spc="95">
                <a:solidFill>
                  <a:srgbClr val="FAF7F2"/>
                </a:solidFill>
                <a:latin typeface="TT Prosto Sans"/>
              </a:rPr>
              <a:t>menganalisis struktur internal, struktur data yang digunakan, desain internal, struktur kode, dan cara kerja perangkat lunak, bukan hanya fungsionalitas seperti pada pengujian kotak hitam. Ini juga disebut pengujian kotak kaca atau pengujian kotak bening atau pengujian struktural. Pengujian Kotak Putih juga dikenal sebagai pengujian transparan atau pengujian kotak terbuka. </a:t>
            </a:r>
          </a:p>
          <a:p>
            <a:pPr algn="just">
              <a:lnSpc>
                <a:spcPts val="3420"/>
              </a:lnSpc>
            </a:pPr>
            <a:r>
              <a:rPr lang="en-US" sz="1900" spc="95">
                <a:solidFill>
                  <a:srgbClr val="FAF7F2"/>
                </a:solidFill>
                <a:latin typeface="TT Prosto Sans"/>
              </a:rPr>
              <a:t>Pengujian kotak putih adalah teknik pengujian perangkat lunak yang melibatkan pengujian struktur internal dan cara kerja aplikasi perangkat lunak. Penguji memiliki akses ke kode sumber dan menggunakan pengetahuan ini untuk merancang kasus pengujian yang dapat memverifikasi kebenaran perangkat lunak pada tingkat kode.</a:t>
            </a:r>
          </a:p>
          <a:p>
            <a:pPr algn="just">
              <a:lnSpc>
                <a:spcPts val="3420"/>
              </a:lnSpc>
            </a:pPr>
            <a:r>
              <a:rPr lang="en-US" sz="1900" spc="95">
                <a:solidFill>
                  <a:srgbClr val="FAF7F2"/>
                </a:solidFill>
                <a:latin typeface="TT Prosto Sans"/>
              </a:rPr>
              <a:t>Pengujian kotak putih juga dikenal sebagai pengujian struktural atau pengujian berbasis kode, dan digunakan untuk menguji logika, aliran, dan struktur internal perangkat lunak. Penguji membuat kasus uji untuk memeriksa jalur kode dan aliran logika untuk memastikannya memenuhi persyaratan yang ditentukan.</a:t>
            </a:r>
          </a:p>
          <a:p>
            <a:pPr algn="just">
              <a:lnSpc>
                <a:spcPts val="2880"/>
              </a:lnSpc>
            </a:pPr>
            <a:endParaRPr lang="en-US" sz="1900" spc="95">
              <a:solidFill>
                <a:srgbClr val="FAF7F2"/>
              </a:solidFill>
              <a:latin typeface="TT Prosto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3481785" y="-8238629"/>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grpSp>
        <p:nvGrpSpPr>
          <p:cNvPr id="5" name="Group 5"/>
          <p:cNvGrpSpPr>
            <a:grpSpLocks noChangeAspect="1"/>
          </p:cNvGrpSpPr>
          <p:nvPr/>
        </p:nvGrpSpPr>
        <p:grpSpPr>
          <a:xfrm>
            <a:off x="-943739" y="2683117"/>
            <a:ext cx="8201275" cy="4920765"/>
            <a:chOff x="0" y="0"/>
            <a:chExt cx="6350000" cy="3810000"/>
          </a:xfrm>
        </p:grpSpPr>
        <p:sp>
          <p:nvSpPr>
            <p:cNvPr id="6" name="Freeform 6"/>
            <p:cNvSpPr/>
            <p:nvPr/>
          </p:nvSpPr>
          <p:spPr>
            <a:xfrm>
              <a:off x="0" y="0"/>
              <a:ext cx="6350000" cy="3810000"/>
            </a:xfrm>
            <a:custGeom>
              <a:avLst/>
              <a:gdLst/>
              <a:ahLst/>
              <a:cxnLst/>
              <a:rect l="l" t="t" r="r" b="b"/>
              <a:pathLst>
                <a:path w="6350000" h="3810000">
                  <a:moveTo>
                    <a:pt x="0" y="3175000"/>
                  </a:moveTo>
                  <a:lnTo>
                    <a:pt x="0" y="635000"/>
                  </a:lnTo>
                  <a:cubicBezTo>
                    <a:pt x="0" y="284480"/>
                    <a:pt x="284480" y="0"/>
                    <a:pt x="635000" y="0"/>
                  </a:cubicBezTo>
                  <a:lnTo>
                    <a:pt x="5715000" y="0"/>
                  </a:lnTo>
                  <a:cubicBezTo>
                    <a:pt x="6065520" y="0"/>
                    <a:pt x="6350000" y="284480"/>
                    <a:pt x="6350000" y="635000"/>
                  </a:cubicBezTo>
                  <a:lnTo>
                    <a:pt x="6350000" y="3175000"/>
                  </a:lnTo>
                  <a:cubicBezTo>
                    <a:pt x="6350000" y="3525520"/>
                    <a:pt x="6065520" y="3810000"/>
                    <a:pt x="5715000" y="3810000"/>
                  </a:cubicBezTo>
                  <a:lnTo>
                    <a:pt x="635000" y="3810000"/>
                  </a:lnTo>
                  <a:cubicBezTo>
                    <a:pt x="284480" y="3810000"/>
                    <a:pt x="0" y="3525520"/>
                    <a:pt x="0" y="3175000"/>
                  </a:cubicBezTo>
                  <a:close/>
                </a:path>
              </a:pathLst>
            </a:custGeom>
            <a:blipFill>
              <a:blip r:embed="rId3"/>
              <a:stretch>
                <a:fillRect t="-94950" b="-55205"/>
              </a:stretch>
            </a:blipFill>
          </p:spPr>
          <p:txBody>
            <a:bodyPr/>
            <a:lstStyle/>
            <a:p>
              <a:endParaRPr lang="en-GB"/>
            </a:p>
          </p:txBody>
        </p:sp>
        <p:sp>
          <p:nvSpPr>
            <p:cNvPr id="7" name="Freeform 7"/>
            <p:cNvSpPr/>
            <p:nvPr/>
          </p:nvSpPr>
          <p:spPr>
            <a:xfrm>
              <a:off x="0" y="0"/>
              <a:ext cx="6350000" cy="3810000"/>
            </a:xfrm>
            <a:custGeom>
              <a:avLst/>
              <a:gdLst/>
              <a:ahLst/>
              <a:cxnLst/>
              <a:rect l="l" t="t" r="r" b="b"/>
              <a:pathLst>
                <a:path w="6350000" h="3810000">
                  <a:moveTo>
                    <a:pt x="5715000" y="19050"/>
                  </a:moveTo>
                  <a:cubicBezTo>
                    <a:pt x="6054090" y="19050"/>
                    <a:pt x="6330950" y="295910"/>
                    <a:pt x="6330950" y="635000"/>
                  </a:cubicBezTo>
                  <a:lnTo>
                    <a:pt x="6330950" y="3175000"/>
                  </a:lnTo>
                  <a:cubicBezTo>
                    <a:pt x="6330950" y="3514090"/>
                    <a:pt x="6054090" y="3790950"/>
                    <a:pt x="5715000" y="3790950"/>
                  </a:cubicBezTo>
                  <a:lnTo>
                    <a:pt x="635000" y="3790950"/>
                  </a:lnTo>
                  <a:cubicBezTo>
                    <a:pt x="295910" y="3790950"/>
                    <a:pt x="19050" y="3514090"/>
                    <a:pt x="19050" y="3175000"/>
                  </a:cubicBezTo>
                  <a:lnTo>
                    <a:pt x="19050" y="635000"/>
                  </a:lnTo>
                  <a:cubicBezTo>
                    <a:pt x="19050" y="295910"/>
                    <a:pt x="295910" y="19050"/>
                    <a:pt x="635000" y="19050"/>
                  </a:cubicBezTo>
                  <a:lnTo>
                    <a:pt x="5715000" y="19050"/>
                  </a:lnTo>
                  <a:moveTo>
                    <a:pt x="5715000" y="0"/>
                  </a:moveTo>
                  <a:lnTo>
                    <a:pt x="635000" y="0"/>
                  </a:lnTo>
                  <a:cubicBezTo>
                    <a:pt x="284480" y="0"/>
                    <a:pt x="0" y="284480"/>
                    <a:pt x="0" y="635000"/>
                  </a:cubicBezTo>
                  <a:lnTo>
                    <a:pt x="0" y="3175000"/>
                  </a:lnTo>
                  <a:cubicBezTo>
                    <a:pt x="0" y="3525520"/>
                    <a:pt x="284480" y="3810000"/>
                    <a:pt x="635000" y="3810000"/>
                  </a:cubicBezTo>
                  <a:lnTo>
                    <a:pt x="5715000" y="3810000"/>
                  </a:lnTo>
                  <a:cubicBezTo>
                    <a:pt x="6065520" y="3810000"/>
                    <a:pt x="6350000" y="3525520"/>
                    <a:pt x="6350000" y="3175000"/>
                  </a:cubicBezTo>
                  <a:lnTo>
                    <a:pt x="6350000" y="635000"/>
                  </a:lnTo>
                  <a:cubicBezTo>
                    <a:pt x="6350000" y="284480"/>
                    <a:pt x="6065520" y="0"/>
                    <a:pt x="5715000" y="0"/>
                  </a:cubicBezTo>
                  <a:lnTo>
                    <a:pt x="5715000" y="0"/>
                  </a:lnTo>
                  <a:close/>
                </a:path>
              </a:pathLst>
            </a:custGeom>
            <a:solidFill>
              <a:srgbClr val="FAF7F2"/>
            </a:solidFill>
          </p:spPr>
          <p:txBody>
            <a:bodyPr/>
            <a:lstStyle/>
            <a:p>
              <a:endParaRPr lang="en-GB"/>
            </a:p>
          </p:txBody>
        </p:sp>
      </p:grpSp>
      <p:grpSp>
        <p:nvGrpSpPr>
          <p:cNvPr id="8" name="Group 8"/>
          <p:cNvGrpSpPr/>
          <p:nvPr/>
        </p:nvGrpSpPr>
        <p:grpSpPr>
          <a:xfrm>
            <a:off x="15835270" y="8793669"/>
            <a:ext cx="1424030" cy="523496"/>
            <a:chOff x="0" y="0"/>
            <a:chExt cx="1345399" cy="494590"/>
          </a:xfrm>
        </p:grpSpPr>
        <p:sp>
          <p:nvSpPr>
            <p:cNvPr id="9" name="Freeform 9"/>
            <p:cNvSpPr/>
            <p:nvPr/>
          </p:nvSpPr>
          <p:spPr>
            <a:xfrm>
              <a:off x="0" y="0"/>
              <a:ext cx="1345399" cy="494590"/>
            </a:xfrm>
            <a:custGeom>
              <a:avLst/>
              <a:gdLst/>
              <a:ahLst/>
              <a:cxnLst/>
              <a:rect l="l" t="t" r="r" b="b"/>
              <a:pathLst>
                <a:path w="1345399" h="494590">
                  <a:moveTo>
                    <a:pt x="1142199" y="0"/>
                  </a:moveTo>
                  <a:cubicBezTo>
                    <a:pt x="1254423" y="0"/>
                    <a:pt x="1345399" y="110718"/>
                    <a:pt x="1345399" y="247295"/>
                  </a:cubicBezTo>
                  <a:cubicBezTo>
                    <a:pt x="1345399" y="383872"/>
                    <a:pt x="1254423" y="494590"/>
                    <a:pt x="1142199" y="494590"/>
                  </a:cubicBezTo>
                  <a:lnTo>
                    <a:pt x="203200" y="494590"/>
                  </a:lnTo>
                  <a:cubicBezTo>
                    <a:pt x="90976" y="494590"/>
                    <a:pt x="0" y="383872"/>
                    <a:pt x="0" y="247295"/>
                  </a:cubicBezTo>
                  <a:cubicBezTo>
                    <a:pt x="0" y="110718"/>
                    <a:pt x="90976" y="0"/>
                    <a:pt x="203200" y="0"/>
                  </a:cubicBezTo>
                  <a:close/>
                </a:path>
              </a:pathLst>
            </a:custGeom>
            <a:solidFill>
              <a:srgbClr val="000000">
                <a:alpha val="0"/>
              </a:srgbClr>
            </a:solidFill>
            <a:ln w="19050" cap="sq">
              <a:solidFill>
                <a:srgbClr val="FAF7F2"/>
              </a:solidFill>
              <a:prstDash val="solid"/>
              <a:miter/>
            </a:ln>
          </p:spPr>
          <p:txBody>
            <a:bodyPr/>
            <a:lstStyle/>
            <a:p>
              <a:endParaRPr lang="en-GB"/>
            </a:p>
          </p:txBody>
        </p:sp>
        <p:sp>
          <p:nvSpPr>
            <p:cNvPr id="10" name="TextBox 10"/>
            <p:cNvSpPr txBox="1"/>
            <p:nvPr/>
          </p:nvSpPr>
          <p:spPr>
            <a:xfrm>
              <a:off x="0" y="-38100"/>
              <a:ext cx="1345399" cy="532690"/>
            </a:xfrm>
            <a:prstGeom prst="rect">
              <a:avLst/>
            </a:prstGeom>
          </p:spPr>
          <p:txBody>
            <a:bodyPr lIns="39101" tIns="39101" rIns="39101" bIns="39101" rtlCol="0" anchor="ctr"/>
            <a:lstStyle/>
            <a:p>
              <a:pPr algn="ctr">
                <a:lnSpc>
                  <a:spcPts val="1439"/>
                </a:lnSpc>
              </a:pPr>
              <a:endParaRPr/>
            </a:p>
          </p:txBody>
        </p:sp>
      </p:grpSp>
      <p:sp>
        <p:nvSpPr>
          <p:cNvPr id="11" name="TextBox 11"/>
          <p:cNvSpPr txBox="1"/>
          <p:nvPr/>
        </p:nvSpPr>
        <p:spPr>
          <a:xfrm>
            <a:off x="1028700" y="895350"/>
            <a:ext cx="11274920" cy="819150"/>
          </a:xfrm>
          <a:prstGeom prst="rect">
            <a:avLst/>
          </a:prstGeom>
        </p:spPr>
        <p:txBody>
          <a:bodyPr lIns="0" tIns="0" rIns="0" bIns="0" rtlCol="0" anchor="t">
            <a:spAutoFit/>
          </a:bodyPr>
          <a:lstStyle/>
          <a:p>
            <a:pPr>
              <a:lnSpc>
                <a:spcPts val="6299"/>
              </a:lnSpc>
              <a:spcBef>
                <a:spcPct val="0"/>
              </a:spcBef>
            </a:pPr>
            <a:r>
              <a:rPr lang="en-US" sz="4500" spc="675">
                <a:solidFill>
                  <a:srgbClr val="FAF7F2"/>
                </a:solidFill>
                <a:latin typeface="Horizon"/>
              </a:rPr>
              <a:t>UNIT TEST</a:t>
            </a:r>
          </a:p>
        </p:txBody>
      </p:sp>
      <p:grpSp>
        <p:nvGrpSpPr>
          <p:cNvPr id="12" name="Group 12"/>
          <p:cNvGrpSpPr/>
          <p:nvPr/>
        </p:nvGrpSpPr>
        <p:grpSpPr>
          <a:xfrm>
            <a:off x="7257536" y="284002"/>
            <a:ext cx="10451341" cy="8436304"/>
            <a:chOff x="0" y="0"/>
            <a:chExt cx="13935121" cy="11248405"/>
          </a:xfrm>
        </p:grpSpPr>
        <p:sp>
          <p:nvSpPr>
            <p:cNvPr id="13" name="TextBox 13"/>
            <p:cNvSpPr txBox="1"/>
            <p:nvPr/>
          </p:nvSpPr>
          <p:spPr>
            <a:xfrm>
              <a:off x="139929" y="-114300"/>
              <a:ext cx="13795192" cy="6675179"/>
            </a:xfrm>
            <a:prstGeom prst="rect">
              <a:avLst/>
            </a:prstGeom>
          </p:spPr>
          <p:txBody>
            <a:bodyPr lIns="0" tIns="0" rIns="0" bIns="0" rtlCol="0" anchor="t">
              <a:spAutoFit/>
            </a:bodyPr>
            <a:lstStyle/>
            <a:p>
              <a:pPr algn="just">
                <a:lnSpc>
                  <a:spcPts val="3111"/>
                </a:lnSpc>
              </a:pPr>
              <a:r>
                <a:rPr lang="en-US" sz="1728" spc="86">
                  <a:solidFill>
                    <a:srgbClr val="FAF7F2"/>
                  </a:solidFill>
                  <a:latin typeface="TT Prosto Sans"/>
                </a:rPr>
                <a:t>unit testing adalah jenis software testing yang dilakukan untuk menguji suatu bagian atau komponen software.</a:t>
              </a:r>
            </a:p>
            <a:p>
              <a:pPr algn="just">
                <a:lnSpc>
                  <a:spcPts val="3111"/>
                </a:lnSpc>
              </a:pPr>
              <a:r>
                <a:rPr lang="en-US" sz="1728" spc="86">
                  <a:solidFill>
                    <a:srgbClr val="FAF7F2"/>
                  </a:solidFill>
                  <a:latin typeface="TT Prosto Sans"/>
                </a:rPr>
                <a:t>Unit yang dimaksud bisa berupa kode, fungsi, metode, prosedur, modul, atau objek tersendiri.</a:t>
              </a:r>
            </a:p>
            <a:p>
              <a:pPr algn="just">
                <a:lnSpc>
                  <a:spcPts val="3111"/>
                </a:lnSpc>
              </a:pPr>
              <a:r>
                <a:rPr lang="en-US" sz="1728" spc="86">
                  <a:solidFill>
                    <a:srgbClr val="FAF7F2"/>
                  </a:solidFill>
                  <a:latin typeface="TT Prosto Sans"/>
                </a:rPr>
                <a:t>Unit testing termasuk dalam tahapan </a:t>
              </a:r>
              <a:r>
                <a:rPr lang="en-US" sz="1728" u="sng" spc="86">
                  <a:solidFill>
                    <a:srgbClr val="FAF7F2"/>
                  </a:solidFill>
                  <a:latin typeface="TT Prosto Sans"/>
                  <a:hlinkClick r:id="rId4" tooltip="https://glints.com/id/lowongan/proses-peran-software-development/#.X2ng1mgzbb0"/>
                </a:rPr>
                <a:t>software development</a:t>
              </a:r>
              <a:r>
                <a:rPr lang="en-US" sz="1728" spc="86">
                  <a:solidFill>
                    <a:srgbClr val="FAF7F2"/>
                  </a:solidFill>
                  <a:latin typeface="TT Prosto Sans"/>
                </a:rPr>
                <a:t>. Biasanya, pengujian unit ini dilakukan sebelum </a:t>
              </a:r>
              <a:r>
                <a:rPr lang="en-US" sz="1728" u="sng" spc="86">
                  <a:solidFill>
                    <a:srgbClr val="FAF7F2"/>
                  </a:solidFill>
                  <a:latin typeface="TT Prosto Sans"/>
                  <a:hlinkClick r:id="rId5" tooltip="https://glints.com/id/lowongan/system-integration-testing-sit-adalah/#.X59JL1MzZQI"/>
                </a:rPr>
                <a:t>system integration testing</a:t>
              </a:r>
              <a:r>
                <a:rPr lang="en-US" sz="1728" spc="86">
                  <a:solidFill>
                    <a:srgbClr val="FAF7F2"/>
                  </a:solidFill>
                  <a:latin typeface="TT Prosto Sans"/>
                </a:rPr>
                <a:t>.</a:t>
              </a:r>
            </a:p>
            <a:p>
              <a:pPr algn="just">
                <a:lnSpc>
                  <a:spcPts val="3111"/>
                </a:lnSpc>
              </a:pPr>
              <a:r>
                <a:rPr lang="en-US" sz="1728" spc="86">
                  <a:solidFill>
                    <a:srgbClr val="FAF7F2"/>
                  </a:solidFill>
                  <a:latin typeface="TT Prosto Sans"/>
                </a:rPr>
                <a:t>Lalu, apa itu fungsi unit testing?</a:t>
              </a:r>
            </a:p>
            <a:p>
              <a:pPr algn="just">
                <a:lnSpc>
                  <a:spcPts val="3111"/>
                </a:lnSpc>
              </a:pPr>
              <a:r>
                <a:rPr lang="en-US" sz="1728" spc="86">
                  <a:solidFill>
                    <a:srgbClr val="FAF7F2"/>
                  </a:solidFill>
                  <a:latin typeface="TT Prosto Sans"/>
                </a:rPr>
                <a:t>Unit testing dilakukan untuk memastikan bahwa setiap unit kode software sudah bisa bekerja sesuai harapan.</a:t>
              </a:r>
            </a:p>
            <a:p>
              <a:pPr algn="just">
                <a:lnSpc>
                  <a:spcPts val="3111"/>
                </a:lnSpc>
              </a:pPr>
              <a:r>
                <a:rPr lang="en-US" sz="1728" spc="86">
                  <a:solidFill>
                    <a:srgbClr val="FAF7F2"/>
                  </a:solidFill>
                  <a:latin typeface="TT Prosto Sans"/>
                </a:rPr>
                <a:t>“Smaller is better,” kata </a:t>
              </a:r>
              <a:r>
                <a:rPr lang="en-US" sz="1728" u="sng" spc="86">
                  <a:solidFill>
                    <a:srgbClr val="FAF7F2"/>
                  </a:solidFill>
                  <a:latin typeface="TT Prosto Sans"/>
                  <a:hlinkClick r:id="rId6" tooltip="https://smartbear.com/learn/automated-testing/what-is-unit-testing/"/>
                </a:rPr>
                <a:t>SmartBear</a:t>
              </a:r>
              <a:r>
                <a:rPr lang="en-US" sz="1728" spc="86">
                  <a:solidFill>
                    <a:srgbClr val="FAF7F2"/>
                  </a:solidFill>
                  <a:latin typeface="TT Prosto Sans"/>
                </a:rPr>
                <a:t>. Ungkapan ini menjelaskan bahwa semakin kecil unit yang diuji, maka kamu bisa melihat dan memastikan kinerja software dengan semakin detail.</a:t>
              </a:r>
            </a:p>
            <a:p>
              <a:pPr algn="just">
                <a:lnSpc>
                  <a:spcPts val="2916"/>
                </a:lnSpc>
              </a:pPr>
              <a:endParaRPr lang="en-US" sz="1728" spc="86">
                <a:solidFill>
                  <a:srgbClr val="FAF7F2"/>
                </a:solidFill>
                <a:latin typeface="TT Prosto Sans"/>
              </a:endParaRPr>
            </a:p>
          </p:txBody>
        </p:sp>
        <p:sp>
          <p:nvSpPr>
            <p:cNvPr id="14" name="TextBox 14"/>
            <p:cNvSpPr txBox="1"/>
            <p:nvPr/>
          </p:nvSpPr>
          <p:spPr>
            <a:xfrm>
              <a:off x="0" y="7326298"/>
              <a:ext cx="13795192" cy="3922107"/>
            </a:xfrm>
            <a:prstGeom prst="rect">
              <a:avLst/>
            </a:prstGeom>
          </p:spPr>
          <p:txBody>
            <a:bodyPr lIns="0" tIns="0" rIns="0" bIns="0" rtlCol="0" anchor="t">
              <a:spAutoFit/>
            </a:bodyPr>
            <a:lstStyle/>
            <a:p>
              <a:pPr algn="just">
                <a:lnSpc>
                  <a:spcPts val="3008"/>
                </a:lnSpc>
              </a:pPr>
              <a:r>
                <a:rPr lang="en-US" sz="1671" spc="83">
                  <a:solidFill>
                    <a:srgbClr val="FAF7F2"/>
                  </a:solidFill>
                  <a:latin typeface="TT Prosto Sans"/>
                </a:rPr>
                <a:t>beberapa alasan mengapa unit testing penting adalah:</a:t>
              </a:r>
            </a:p>
            <a:p>
              <a:pPr marL="360894" lvl="1" indent="-180447" algn="just">
                <a:lnSpc>
                  <a:spcPts val="3008"/>
                </a:lnSpc>
                <a:buFont typeface="Arial"/>
                <a:buChar char="•"/>
              </a:pPr>
              <a:r>
                <a:rPr lang="en-US" sz="1671" spc="83">
                  <a:solidFill>
                    <a:srgbClr val="FAF7F2"/>
                  </a:solidFill>
                  <a:latin typeface="TT Prosto Sans"/>
                </a:rPr>
                <a:t>membantu memperbaiki bug di awal siklus software development dan menghemat biaya</a:t>
              </a:r>
            </a:p>
            <a:p>
              <a:pPr marL="360894" lvl="1" indent="-180447" algn="just">
                <a:lnSpc>
                  <a:spcPts val="3008"/>
                </a:lnSpc>
                <a:buFont typeface="Arial"/>
                <a:buChar char="•"/>
              </a:pPr>
              <a:r>
                <a:rPr lang="en-US" sz="1671" spc="83">
                  <a:solidFill>
                    <a:srgbClr val="FAF7F2"/>
                  </a:solidFill>
                  <a:latin typeface="TT Prosto Sans"/>
                </a:rPr>
                <a:t>membantu developer untuk memahami basis kode dan memungkinkan mereka membuat perubahan dengan cepat</a:t>
              </a:r>
            </a:p>
            <a:p>
              <a:pPr marL="360894" lvl="1" indent="-180447" algn="just">
                <a:lnSpc>
                  <a:spcPts val="3008"/>
                </a:lnSpc>
                <a:buFont typeface="Arial"/>
                <a:buChar char="•"/>
              </a:pPr>
              <a:r>
                <a:rPr lang="en-US" sz="1671" spc="83">
                  <a:solidFill>
                    <a:srgbClr val="FAF7F2"/>
                  </a:solidFill>
                  <a:latin typeface="TT Prosto Sans"/>
                </a:rPr>
                <a:t>berfungsi sebagai dokumentasi proyek</a:t>
              </a:r>
            </a:p>
            <a:p>
              <a:pPr marL="360894" lvl="1" indent="-180447" algn="just">
                <a:lnSpc>
                  <a:spcPts val="3008"/>
                </a:lnSpc>
                <a:buFont typeface="Arial"/>
                <a:buChar char="•"/>
              </a:pPr>
              <a:r>
                <a:rPr lang="en-US" sz="1671" spc="83">
                  <a:solidFill>
                    <a:srgbClr val="FAF7F2"/>
                  </a:solidFill>
                  <a:latin typeface="TT Prosto Sans"/>
                </a:rPr>
                <a:t>membantu penggunaan kembali kode pada proyek yang baru</a:t>
              </a:r>
            </a:p>
            <a:p>
              <a:pPr algn="just">
                <a:lnSpc>
                  <a:spcPts val="2468"/>
                </a:lnSpc>
              </a:pPr>
              <a:endParaRPr lang="en-US" sz="1671" spc="83">
                <a:solidFill>
                  <a:srgbClr val="FAF7F2"/>
                </a:solidFill>
                <a:latin typeface="TT Prosto Sans"/>
              </a:endParaRPr>
            </a:p>
          </p:txBody>
        </p:sp>
      </p:grpSp>
      <p:sp>
        <p:nvSpPr>
          <p:cNvPr id="15" name="TextBox 15"/>
          <p:cNvSpPr txBox="1"/>
          <p:nvPr/>
        </p:nvSpPr>
        <p:spPr>
          <a:xfrm>
            <a:off x="11820779" y="981075"/>
            <a:ext cx="5438521" cy="316230"/>
          </a:xfrm>
          <a:prstGeom prst="rect">
            <a:avLst/>
          </a:prstGeom>
        </p:spPr>
        <p:txBody>
          <a:bodyPr lIns="0" tIns="0" rIns="0" bIns="0" rtlCol="0" anchor="t">
            <a:spAutoFit/>
          </a:bodyPr>
          <a:lstStyle/>
          <a:p>
            <a:pPr algn="r">
              <a:lnSpc>
                <a:spcPts val="2520"/>
              </a:lnSpc>
              <a:spcBef>
                <a:spcPct val="0"/>
              </a:spcBef>
            </a:pPr>
            <a:r>
              <a:rPr lang="en-US" sz="1800" spc="360">
                <a:solidFill>
                  <a:srgbClr val="FAF7F2"/>
                </a:solidFill>
                <a:latin typeface="Beautifully Delicious Sans Heavy"/>
              </a:rPr>
              <a:t>REALLYGREATSITE.COM</a:t>
            </a:r>
          </a:p>
        </p:txBody>
      </p:sp>
      <p:sp>
        <p:nvSpPr>
          <p:cNvPr id="16" name="TextBox 16"/>
          <p:cNvSpPr txBox="1"/>
          <p:nvPr/>
        </p:nvSpPr>
        <p:spPr>
          <a:xfrm>
            <a:off x="16065676" y="8873490"/>
            <a:ext cx="963219" cy="316230"/>
          </a:xfrm>
          <a:prstGeom prst="rect">
            <a:avLst/>
          </a:prstGeom>
        </p:spPr>
        <p:txBody>
          <a:bodyPr lIns="0" tIns="0" rIns="0" bIns="0" rtlCol="0" anchor="t">
            <a:spAutoFit/>
          </a:bodyPr>
          <a:lstStyle/>
          <a:p>
            <a:pPr algn="ctr">
              <a:lnSpc>
                <a:spcPts val="2520"/>
              </a:lnSpc>
              <a:spcBef>
                <a:spcPct val="0"/>
              </a:spcBef>
            </a:pPr>
            <a:r>
              <a:rPr lang="en-US" sz="1800" spc="360">
                <a:solidFill>
                  <a:srgbClr val="FAF7F2"/>
                </a:solidFill>
                <a:latin typeface="Beautifully Delicious Sans Heavy"/>
              </a:rPr>
              <a:t>03</a:t>
            </a:r>
          </a:p>
        </p:txBody>
      </p:sp>
      <p:sp>
        <p:nvSpPr>
          <p:cNvPr id="17" name="TextBox 17"/>
          <p:cNvSpPr txBox="1"/>
          <p:nvPr/>
        </p:nvSpPr>
        <p:spPr>
          <a:xfrm>
            <a:off x="1028700" y="8894012"/>
            <a:ext cx="6962521" cy="316230"/>
          </a:xfrm>
          <a:prstGeom prst="rect">
            <a:avLst/>
          </a:prstGeom>
        </p:spPr>
        <p:txBody>
          <a:bodyPr lIns="0" tIns="0" rIns="0" bIns="0" rtlCol="0" anchor="t">
            <a:spAutoFit/>
          </a:bodyPr>
          <a:lstStyle/>
          <a:p>
            <a:pPr>
              <a:lnSpc>
                <a:spcPts val="2520"/>
              </a:lnSpc>
              <a:spcBef>
                <a:spcPct val="0"/>
              </a:spcBef>
            </a:pPr>
            <a:r>
              <a:rPr lang="en-US" sz="1800" spc="360">
                <a:solidFill>
                  <a:srgbClr val="FAF7F2"/>
                </a:solidFill>
                <a:latin typeface="Beautifully Delicious Sans Heavy"/>
              </a:rPr>
              <a:t>BORCELLE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3396194" y="-8238629"/>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grpSp>
        <p:nvGrpSpPr>
          <p:cNvPr id="5" name="Group 5"/>
          <p:cNvGrpSpPr/>
          <p:nvPr/>
        </p:nvGrpSpPr>
        <p:grpSpPr>
          <a:xfrm>
            <a:off x="1028700" y="1225651"/>
            <a:ext cx="7782805" cy="7034703"/>
            <a:chOff x="0" y="0"/>
            <a:chExt cx="2049792" cy="1852761"/>
          </a:xfrm>
        </p:grpSpPr>
        <p:sp>
          <p:nvSpPr>
            <p:cNvPr id="6" name="Freeform 6"/>
            <p:cNvSpPr/>
            <p:nvPr/>
          </p:nvSpPr>
          <p:spPr>
            <a:xfrm>
              <a:off x="0" y="0"/>
              <a:ext cx="2049792" cy="1852761"/>
            </a:xfrm>
            <a:custGeom>
              <a:avLst/>
              <a:gdLst/>
              <a:ahLst/>
              <a:cxnLst/>
              <a:rect l="l" t="t" r="r" b="b"/>
              <a:pathLst>
                <a:path w="2049792" h="1852761">
                  <a:moveTo>
                    <a:pt x="64659" y="0"/>
                  </a:moveTo>
                  <a:lnTo>
                    <a:pt x="1985134" y="0"/>
                  </a:lnTo>
                  <a:cubicBezTo>
                    <a:pt x="2020844" y="0"/>
                    <a:pt x="2049792" y="28949"/>
                    <a:pt x="2049792" y="64659"/>
                  </a:cubicBezTo>
                  <a:lnTo>
                    <a:pt x="2049792" y="1788103"/>
                  </a:lnTo>
                  <a:cubicBezTo>
                    <a:pt x="2049792" y="1823813"/>
                    <a:pt x="2020844" y="1852761"/>
                    <a:pt x="1985134" y="1852761"/>
                  </a:cubicBezTo>
                  <a:lnTo>
                    <a:pt x="64659" y="1852761"/>
                  </a:lnTo>
                  <a:cubicBezTo>
                    <a:pt x="28949" y="1852761"/>
                    <a:pt x="0" y="1823813"/>
                    <a:pt x="0" y="1788103"/>
                  </a:cubicBezTo>
                  <a:lnTo>
                    <a:pt x="0" y="64659"/>
                  </a:lnTo>
                  <a:cubicBezTo>
                    <a:pt x="0" y="28949"/>
                    <a:pt x="28949" y="0"/>
                    <a:pt x="64659" y="0"/>
                  </a:cubicBezTo>
                  <a:close/>
                </a:path>
              </a:pathLst>
            </a:custGeom>
            <a:solidFill>
              <a:srgbClr val="000000">
                <a:alpha val="0"/>
              </a:srgbClr>
            </a:solidFill>
            <a:ln w="28575" cap="rnd">
              <a:solidFill>
                <a:srgbClr val="FAF7F2"/>
              </a:solidFill>
              <a:prstDash val="solid"/>
              <a:round/>
            </a:ln>
          </p:spPr>
          <p:txBody>
            <a:bodyPr/>
            <a:lstStyle/>
            <a:p>
              <a:endParaRPr lang="en-GB"/>
            </a:p>
          </p:txBody>
        </p:sp>
        <p:sp>
          <p:nvSpPr>
            <p:cNvPr id="7" name="TextBox 7"/>
            <p:cNvSpPr txBox="1"/>
            <p:nvPr/>
          </p:nvSpPr>
          <p:spPr>
            <a:xfrm>
              <a:off x="0" y="-123825"/>
              <a:ext cx="2049792" cy="1976586"/>
            </a:xfrm>
            <a:prstGeom prst="rect">
              <a:avLst/>
            </a:prstGeom>
          </p:spPr>
          <p:txBody>
            <a:bodyPr lIns="50800" tIns="50800" rIns="50800" bIns="50800" rtlCol="0" anchor="ctr"/>
            <a:lstStyle/>
            <a:p>
              <a:pPr algn="ctr">
                <a:lnSpc>
                  <a:spcPts val="3150"/>
                </a:lnSpc>
              </a:pPr>
              <a:endParaRPr/>
            </a:p>
          </p:txBody>
        </p:sp>
      </p:grpSp>
      <p:grpSp>
        <p:nvGrpSpPr>
          <p:cNvPr id="8" name="Group 8"/>
          <p:cNvGrpSpPr/>
          <p:nvPr/>
        </p:nvGrpSpPr>
        <p:grpSpPr>
          <a:xfrm>
            <a:off x="9476495" y="565378"/>
            <a:ext cx="7782805" cy="7694976"/>
            <a:chOff x="0" y="0"/>
            <a:chExt cx="2049792" cy="2026660"/>
          </a:xfrm>
        </p:grpSpPr>
        <p:sp>
          <p:nvSpPr>
            <p:cNvPr id="9" name="Freeform 9"/>
            <p:cNvSpPr/>
            <p:nvPr/>
          </p:nvSpPr>
          <p:spPr>
            <a:xfrm>
              <a:off x="0" y="0"/>
              <a:ext cx="2049792" cy="2026660"/>
            </a:xfrm>
            <a:custGeom>
              <a:avLst/>
              <a:gdLst/>
              <a:ahLst/>
              <a:cxnLst/>
              <a:rect l="l" t="t" r="r" b="b"/>
              <a:pathLst>
                <a:path w="2049792" h="2026660">
                  <a:moveTo>
                    <a:pt x="64659" y="0"/>
                  </a:moveTo>
                  <a:lnTo>
                    <a:pt x="1985134" y="0"/>
                  </a:lnTo>
                  <a:cubicBezTo>
                    <a:pt x="2020844" y="0"/>
                    <a:pt x="2049792" y="28949"/>
                    <a:pt x="2049792" y="64659"/>
                  </a:cubicBezTo>
                  <a:lnTo>
                    <a:pt x="2049792" y="1962002"/>
                  </a:lnTo>
                  <a:cubicBezTo>
                    <a:pt x="2049792" y="1997712"/>
                    <a:pt x="2020844" y="2026660"/>
                    <a:pt x="1985134" y="2026660"/>
                  </a:cubicBezTo>
                  <a:lnTo>
                    <a:pt x="64659" y="2026660"/>
                  </a:lnTo>
                  <a:cubicBezTo>
                    <a:pt x="28949" y="2026660"/>
                    <a:pt x="0" y="1997712"/>
                    <a:pt x="0" y="1962002"/>
                  </a:cubicBezTo>
                  <a:lnTo>
                    <a:pt x="0" y="64659"/>
                  </a:lnTo>
                  <a:cubicBezTo>
                    <a:pt x="0" y="28949"/>
                    <a:pt x="28949" y="0"/>
                    <a:pt x="64659" y="0"/>
                  </a:cubicBezTo>
                  <a:close/>
                </a:path>
              </a:pathLst>
            </a:custGeom>
            <a:solidFill>
              <a:srgbClr val="000000">
                <a:alpha val="0"/>
              </a:srgbClr>
            </a:solidFill>
            <a:ln w="28575" cap="rnd">
              <a:solidFill>
                <a:srgbClr val="FAF7F2"/>
              </a:solidFill>
              <a:prstDash val="solid"/>
              <a:round/>
            </a:ln>
          </p:spPr>
          <p:txBody>
            <a:bodyPr/>
            <a:lstStyle/>
            <a:p>
              <a:endParaRPr lang="en-GB"/>
            </a:p>
          </p:txBody>
        </p:sp>
        <p:sp>
          <p:nvSpPr>
            <p:cNvPr id="10" name="TextBox 10"/>
            <p:cNvSpPr txBox="1"/>
            <p:nvPr/>
          </p:nvSpPr>
          <p:spPr>
            <a:xfrm>
              <a:off x="0" y="-123825"/>
              <a:ext cx="2049792" cy="2150485"/>
            </a:xfrm>
            <a:prstGeom prst="rect">
              <a:avLst/>
            </a:prstGeom>
          </p:spPr>
          <p:txBody>
            <a:bodyPr lIns="50800" tIns="50800" rIns="50800" bIns="50800" rtlCol="0" anchor="ctr"/>
            <a:lstStyle/>
            <a:p>
              <a:pPr algn="ctr">
                <a:lnSpc>
                  <a:spcPts val="3150"/>
                </a:lnSpc>
              </a:pPr>
              <a:endParaRPr/>
            </a:p>
          </p:txBody>
        </p:sp>
      </p:grpSp>
      <p:sp>
        <p:nvSpPr>
          <p:cNvPr id="11" name="Freeform 11"/>
          <p:cNvSpPr/>
          <p:nvPr/>
        </p:nvSpPr>
        <p:spPr>
          <a:xfrm>
            <a:off x="10001644" y="649535"/>
            <a:ext cx="1612537" cy="1152231"/>
          </a:xfrm>
          <a:custGeom>
            <a:avLst/>
            <a:gdLst/>
            <a:ahLst/>
            <a:cxnLst/>
            <a:rect l="l" t="t" r="r" b="b"/>
            <a:pathLst>
              <a:path w="1612537" h="1152231">
                <a:moveTo>
                  <a:pt x="0" y="0"/>
                </a:moveTo>
                <a:lnTo>
                  <a:pt x="1612537" y="0"/>
                </a:lnTo>
                <a:lnTo>
                  <a:pt x="1612537" y="1152232"/>
                </a:lnTo>
                <a:lnTo>
                  <a:pt x="0" y="11522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a:off x="1614311" y="1527025"/>
            <a:ext cx="1600704" cy="1423172"/>
          </a:xfrm>
          <a:custGeom>
            <a:avLst/>
            <a:gdLst/>
            <a:ahLst/>
            <a:cxnLst/>
            <a:rect l="l" t="t" r="r" b="b"/>
            <a:pathLst>
              <a:path w="1600704" h="1423172">
                <a:moveTo>
                  <a:pt x="0" y="0"/>
                </a:moveTo>
                <a:lnTo>
                  <a:pt x="1600704" y="0"/>
                </a:lnTo>
                <a:lnTo>
                  <a:pt x="1600704" y="1423172"/>
                </a:lnTo>
                <a:lnTo>
                  <a:pt x="0" y="14231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grpSp>
        <p:nvGrpSpPr>
          <p:cNvPr id="13" name="Group 13"/>
          <p:cNvGrpSpPr/>
          <p:nvPr/>
        </p:nvGrpSpPr>
        <p:grpSpPr>
          <a:xfrm>
            <a:off x="15835270" y="8793669"/>
            <a:ext cx="1424030" cy="523496"/>
            <a:chOff x="0" y="0"/>
            <a:chExt cx="1345399" cy="494590"/>
          </a:xfrm>
        </p:grpSpPr>
        <p:sp>
          <p:nvSpPr>
            <p:cNvPr id="14" name="Freeform 14"/>
            <p:cNvSpPr/>
            <p:nvPr/>
          </p:nvSpPr>
          <p:spPr>
            <a:xfrm>
              <a:off x="0" y="0"/>
              <a:ext cx="1345399" cy="494590"/>
            </a:xfrm>
            <a:custGeom>
              <a:avLst/>
              <a:gdLst/>
              <a:ahLst/>
              <a:cxnLst/>
              <a:rect l="l" t="t" r="r" b="b"/>
              <a:pathLst>
                <a:path w="1345399" h="494590">
                  <a:moveTo>
                    <a:pt x="1142199" y="0"/>
                  </a:moveTo>
                  <a:cubicBezTo>
                    <a:pt x="1254423" y="0"/>
                    <a:pt x="1345399" y="110718"/>
                    <a:pt x="1345399" y="247295"/>
                  </a:cubicBezTo>
                  <a:cubicBezTo>
                    <a:pt x="1345399" y="383872"/>
                    <a:pt x="1254423" y="494590"/>
                    <a:pt x="1142199" y="494590"/>
                  </a:cubicBezTo>
                  <a:lnTo>
                    <a:pt x="203200" y="494590"/>
                  </a:lnTo>
                  <a:cubicBezTo>
                    <a:pt x="90976" y="494590"/>
                    <a:pt x="0" y="383872"/>
                    <a:pt x="0" y="247295"/>
                  </a:cubicBezTo>
                  <a:cubicBezTo>
                    <a:pt x="0" y="110718"/>
                    <a:pt x="90976" y="0"/>
                    <a:pt x="203200" y="0"/>
                  </a:cubicBezTo>
                  <a:close/>
                </a:path>
              </a:pathLst>
            </a:custGeom>
            <a:solidFill>
              <a:srgbClr val="000000">
                <a:alpha val="0"/>
              </a:srgbClr>
            </a:solidFill>
            <a:ln w="19050" cap="sq">
              <a:solidFill>
                <a:srgbClr val="FAF7F2"/>
              </a:solidFill>
              <a:prstDash val="solid"/>
              <a:miter/>
            </a:ln>
          </p:spPr>
          <p:txBody>
            <a:bodyPr/>
            <a:lstStyle/>
            <a:p>
              <a:endParaRPr lang="en-GB"/>
            </a:p>
          </p:txBody>
        </p:sp>
        <p:sp>
          <p:nvSpPr>
            <p:cNvPr id="15" name="TextBox 15"/>
            <p:cNvSpPr txBox="1"/>
            <p:nvPr/>
          </p:nvSpPr>
          <p:spPr>
            <a:xfrm>
              <a:off x="0" y="-38100"/>
              <a:ext cx="1345399" cy="532690"/>
            </a:xfrm>
            <a:prstGeom prst="rect">
              <a:avLst/>
            </a:prstGeom>
          </p:spPr>
          <p:txBody>
            <a:bodyPr lIns="39101" tIns="39101" rIns="39101" bIns="39101" rtlCol="0" anchor="ctr"/>
            <a:lstStyle/>
            <a:p>
              <a:pPr algn="ctr">
                <a:lnSpc>
                  <a:spcPts val="1439"/>
                </a:lnSpc>
              </a:pPr>
              <a:endParaRPr/>
            </a:p>
          </p:txBody>
        </p:sp>
      </p:grpSp>
      <p:sp>
        <p:nvSpPr>
          <p:cNvPr id="16" name="Freeform 16"/>
          <p:cNvSpPr/>
          <p:nvPr/>
        </p:nvSpPr>
        <p:spPr>
          <a:xfrm>
            <a:off x="10307923" y="1925451"/>
            <a:ext cx="5757753" cy="6042583"/>
          </a:xfrm>
          <a:custGeom>
            <a:avLst/>
            <a:gdLst/>
            <a:ahLst/>
            <a:cxnLst/>
            <a:rect l="l" t="t" r="r" b="b"/>
            <a:pathLst>
              <a:path w="5757753" h="6042583">
                <a:moveTo>
                  <a:pt x="0" y="0"/>
                </a:moveTo>
                <a:lnTo>
                  <a:pt x="5757753" y="0"/>
                </a:lnTo>
                <a:lnTo>
                  <a:pt x="5757753" y="6042583"/>
                </a:lnTo>
                <a:lnTo>
                  <a:pt x="0" y="6042583"/>
                </a:lnTo>
                <a:lnTo>
                  <a:pt x="0" y="0"/>
                </a:lnTo>
                <a:close/>
              </a:path>
            </a:pathLst>
          </a:custGeom>
          <a:blipFill>
            <a:blip r:embed="rId7"/>
            <a:stretch>
              <a:fillRect b="-5261"/>
            </a:stretch>
          </a:blipFill>
        </p:spPr>
        <p:txBody>
          <a:bodyPr/>
          <a:lstStyle/>
          <a:p>
            <a:endParaRPr lang="en-GB"/>
          </a:p>
        </p:txBody>
      </p:sp>
      <p:sp>
        <p:nvSpPr>
          <p:cNvPr id="17" name="Freeform 17"/>
          <p:cNvSpPr/>
          <p:nvPr/>
        </p:nvSpPr>
        <p:spPr>
          <a:xfrm>
            <a:off x="1186356" y="2854147"/>
            <a:ext cx="3005695" cy="2289353"/>
          </a:xfrm>
          <a:custGeom>
            <a:avLst/>
            <a:gdLst/>
            <a:ahLst/>
            <a:cxnLst/>
            <a:rect l="l" t="t" r="r" b="b"/>
            <a:pathLst>
              <a:path w="3005695" h="2289353">
                <a:moveTo>
                  <a:pt x="0" y="0"/>
                </a:moveTo>
                <a:lnTo>
                  <a:pt x="3005695" y="0"/>
                </a:lnTo>
                <a:lnTo>
                  <a:pt x="3005695" y="2289353"/>
                </a:lnTo>
                <a:lnTo>
                  <a:pt x="0" y="2289353"/>
                </a:lnTo>
                <a:lnTo>
                  <a:pt x="0" y="0"/>
                </a:lnTo>
                <a:close/>
              </a:path>
            </a:pathLst>
          </a:custGeom>
          <a:blipFill>
            <a:blip r:embed="rId8"/>
            <a:stretch>
              <a:fillRect t="-1363" r="-73694" b="-9296"/>
            </a:stretch>
          </a:blipFill>
        </p:spPr>
        <p:txBody>
          <a:bodyPr/>
          <a:lstStyle/>
          <a:p>
            <a:endParaRPr lang="en-GB"/>
          </a:p>
        </p:txBody>
      </p:sp>
      <p:sp>
        <p:nvSpPr>
          <p:cNvPr id="18" name="Freeform 18"/>
          <p:cNvSpPr/>
          <p:nvPr/>
        </p:nvSpPr>
        <p:spPr>
          <a:xfrm>
            <a:off x="4509960" y="2992999"/>
            <a:ext cx="4196364" cy="1523524"/>
          </a:xfrm>
          <a:custGeom>
            <a:avLst/>
            <a:gdLst/>
            <a:ahLst/>
            <a:cxnLst/>
            <a:rect l="l" t="t" r="r" b="b"/>
            <a:pathLst>
              <a:path w="4196364" h="1523524">
                <a:moveTo>
                  <a:pt x="0" y="0"/>
                </a:moveTo>
                <a:lnTo>
                  <a:pt x="4196365" y="0"/>
                </a:lnTo>
                <a:lnTo>
                  <a:pt x="4196365" y="1523524"/>
                </a:lnTo>
                <a:lnTo>
                  <a:pt x="0" y="1523524"/>
                </a:lnTo>
                <a:lnTo>
                  <a:pt x="0" y="0"/>
                </a:lnTo>
                <a:close/>
              </a:path>
            </a:pathLst>
          </a:custGeom>
          <a:blipFill>
            <a:blip r:embed="rId9"/>
            <a:stretch>
              <a:fillRect l="-1789" t="-4462" r="-11988"/>
            </a:stretch>
          </a:blipFill>
        </p:spPr>
        <p:txBody>
          <a:bodyPr/>
          <a:lstStyle/>
          <a:p>
            <a:endParaRPr lang="en-GB"/>
          </a:p>
        </p:txBody>
      </p:sp>
      <p:sp>
        <p:nvSpPr>
          <p:cNvPr id="19" name="TextBox 19"/>
          <p:cNvSpPr txBox="1"/>
          <p:nvPr/>
        </p:nvSpPr>
        <p:spPr>
          <a:xfrm>
            <a:off x="3652109" y="1412725"/>
            <a:ext cx="4645800" cy="629766"/>
          </a:xfrm>
          <a:prstGeom prst="rect">
            <a:avLst/>
          </a:prstGeom>
        </p:spPr>
        <p:txBody>
          <a:bodyPr lIns="0" tIns="0" rIns="0" bIns="0" rtlCol="0" anchor="t">
            <a:spAutoFit/>
          </a:bodyPr>
          <a:lstStyle/>
          <a:p>
            <a:pPr>
              <a:lnSpc>
                <a:spcPts val="4763"/>
              </a:lnSpc>
              <a:spcBef>
                <a:spcPct val="0"/>
              </a:spcBef>
            </a:pPr>
            <a:r>
              <a:rPr lang="en-US" sz="3402" spc="510">
                <a:solidFill>
                  <a:srgbClr val="FAF7F2"/>
                </a:solidFill>
                <a:latin typeface="Horizon"/>
              </a:rPr>
              <a:t>OUT PUT</a:t>
            </a:r>
          </a:p>
        </p:txBody>
      </p:sp>
      <p:sp>
        <p:nvSpPr>
          <p:cNvPr id="20" name="TextBox 20"/>
          <p:cNvSpPr txBox="1"/>
          <p:nvPr/>
        </p:nvSpPr>
        <p:spPr>
          <a:xfrm>
            <a:off x="12063857" y="595885"/>
            <a:ext cx="4645800" cy="629766"/>
          </a:xfrm>
          <a:prstGeom prst="rect">
            <a:avLst/>
          </a:prstGeom>
        </p:spPr>
        <p:txBody>
          <a:bodyPr lIns="0" tIns="0" rIns="0" bIns="0" rtlCol="0" anchor="t">
            <a:spAutoFit/>
          </a:bodyPr>
          <a:lstStyle/>
          <a:p>
            <a:pPr>
              <a:lnSpc>
                <a:spcPts val="4763"/>
              </a:lnSpc>
              <a:spcBef>
                <a:spcPct val="0"/>
              </a:spcBef>
            </a:pPr>
            <a:r>
              <a:rPr lang="en-US" sz="3402" spc="510">
                <a:solidFill>
                  <a:srgbClr val="FAF7F2"/>
                </a:solidFill>
                <a:latin typeface="Horizon"/>
              </a:rPr>
              <a:t>SOURCODE</a:t>
            </a:r>
          </a:p>
        </p:txBody>
      </p:sp>
      <p:sp>
        <p:nvSpPr>
          <p:cNvPr id="21" name="TextBox 21"/>
          <p:cNvSpPr txBox="1"/>
          <p:nvPr/>
        </p:nvSpPr>
        <p:spPr>
          <a:xfrm>
            <a:off x="788937" y="280666"/>
            <a:ext cx="11274920" cy="819150"/>
          </a:xfrm>
          <a:prstGeom prst="rect">
            <a:avLst/>
          </a:prstGeom>
        </p:spPr>
        <p:txBody>
          <a:bodyPr lIns="0" tIns="0" rIns="0" bIns="0" rtlCol="0" anchor="t">
            <a:spAutoFit/>
          </a:bodyPr>
          <a:lstStyle/>
          <a:p>
            <a:pPr>
              <a:lnSpc>
                <a:spcPts val="6299"/>
              </a:lnSpc>
              <a:spcBef>
                <a:spcPct val="0"/>
              </a:spcBef>
            </a:pPr>
            <a:r>
              <a:rPr lang="en-US" sz="4500" spc="675">
                <a:solidFill>
                  <a:srgbClr val="FAF7F2"/>
                </a:solidFill>
                <a:latin typeface="Horizon"/>
              </a:rPr>
              <a:t>IMPLEMENTASI</a:t>
            </a:r>
          </a:p>
        </p:txBody>
      </p:sp>
      <p:sp>
        <p:nvSpPr>
          <p:cNvPr id="22" name="TextBox 22"/>
          <p:cNvSpPr txBox="1"/>
          <p:nvPr/>
        </p:nvSpPr>
        <p:spPr>
          <a:xfrm>
            <a:off x="1028700" y="8894012"/>
            <a:ext cx="6962521" cy="316230"/>
          </a:xfrm>
          <a:prstGeom prst="rect">
            <a:avLst/>
          </a:prstGeom>
        </p:spPr>
        <p:txBody>
          <a:bodyPr lIns="0" tIns="0" rIns="0" bIns="0" rtlCol="0" anchor="t">
            <a:spAutoFit/>
          </a:bodyPr>
          <a:lstStyle/>
          <a:p>
            <a:pPr>
              <a:lnSpc>
                <a:spcPts val="2520"/>
              </a:lnSpc>
              <a:spcBef>
                <a:spcPct val="0"/>
              </a:spcBef>
            </a:pPr>
            <a:r>
              <a:rPr lang="en-US" sz="1800" spc="360">
                <a:solidFill>
                  <a:srgbClr val="FAF7F2"/>
                </a:solidFill>
                <a:latin typeface="Beautifully Delicious Sans Heavy"/>
              </a:rPr>
              <a:t>BORCELLE</a:t>
            </a:r>
          </a:p>
        </p:txBody>
      </p:sp>
      <p:sp>
        <p:nvSpPr>
          <p:cNvPr id="23" name="TextBox 23"/>
          <p:cNvSpPr txBox="1"/>
          <p:nvPr/>
        </p:nvSpPr>
        <p:spPr>
          <a:xfrm>
            <a:off x="16065676" y="8873490"/>
            <a:ext cx="963219" cy="316230"/>
          </a:xfrm>
          <a:prstGeom prst="rect">
            <a:avLst/>
          </a:prstGeom>
        </p:spPr>
        <p:txBody>
          <a:bodyPr lIns="0" tIns="0" rIns="0" bIns="0" rtlCol="0" anchor="t">
            <a:spAutoFit/>
          </a:bodyPr>
          <a:lstStyle/>
          <a:p>
            <a:pPr algn="ctr">
              <a:lnSpc>
                <a:spcPts val="2520"/>
              </a:lnSpc>
              <a:spcBef>
                <a:spcPct val="0"/>
              </a:spcBef>
            </a:pPr>
            <a:r>
              <a:rPr lang="en-US" sz="1800" spc="360">
                <a:solidFill>
                  <a:srgbClr val="FAF7F2"/>
                </a:solidFill>
                <a:latin typeface="Beautifully Delicious Sans Heavy"/>
              </a:rPr>
              <a:t>05</a:t>
            </a:r>
          </a:p>
        </p:txBody>
      </p:sp>
      <p:sp>
        <p:nvSpPr>
          <p:cNvPr id="24" name="TextBox 24"/>
          <p:cNvSpPr txBox="1"/>
          <p:nvPr/>
        </p:nvSpPr>
        <p:spPr>
          <a:xfrm>
            <a:off x="1270141" y="5154468"/>
            <a:ext cx="7436183" cy="3015874"/>
          </a:xfrm>
          <a:prstGeom prst="rect">
            <a:avLst/>
          </a:prstGeom>
        </p:spPr>
        <p:txBody>
          <a:bodyPr lIns="0" tIns="0" rIns="0" bIns="0" rtlCol="0" anchor="t">
            <a:spAutoFit/>
          </a:bodyPr>
          <a:lstStyle/>
          <a:p>
            <a:pPr algn="just">
              <a:lnSpc>
                <a:spcPts val="4005"/>
              </a:lnSpc>
            </a:pPr>
            <a:r>
              <a:rPr lang="en-US" sz="2225" spc="111">
                <a:solidFill>
                  <a:srgbClr val="FAF7F2"/>
                </a:solidFill>
                <a:latin typeface="TT Prosto Sans"/>
              </a:rPr>
              <a:t>*Jika dalam pengetesan benar semua akan menghasilkan output ok</a:t>
            </a:r>
          </a:p>
          <a:p>
            <a:pPr algn="just">
              <a:lnSpc>
                <a:spcPts val="4005"/>
              </a:lnSpc>
            </a:pPr>
            <a:endParaRPr lang="en-US" sz="2225" spc="111">
              <a:solidFill>
                <a:srgbClr val="FAF7F2"/>
              </a:solidFill>
              <a:latin typeface="TT Prosto Sans"/>
            </a:endParaRPr>
          </a:p>
          <a:p>
            <a:pPr algn="just">
              <a:lnSpc>
                <a:spcPts val="4005"/>
              </a:lnSpc>
            </a:pPr>
            <a:r>
              <a:rPr lang="en-US" sz="2225" spc="111">
                <a:solidFill>
                  <a:srgbClr val="FAF7F2"/>
                </a:solidFill>
                <a:latin typeface="TT Prosto Sans"/>
              </a:rPr>
              <a:t>*jika beberapa pengetesan ada yang salah akan mengeluarkan output failed dengan memberi tahu ada beberapa kesalahan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3481785" y="-8238629"/>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grpSp>
        <p:nvGrpSpPr>
          <p:cNvPr id="5" name="Group 5"/>
          <p:cNvGrpSpPr/>
          <p:nvPr/>
        </p:nvGrpSpPr>
        <p:grpSpPr>
          <a:xfrm>
            <a:off x="9476495" y="2509516"/>
            <a:ext cx="7782805" cy="5750838"/>
            <a:chOff x="0" y="0"/>
            <a:chExt cx="2049792" cy="1514624"/>
          </a:xfrm>
        </p:grpSpPr>
        <p:sp>
          <p:nvSpPr>
            <p:cNvPr id="6" name="Freeform 6"/>
            <p:cNvSpPr/>
            <p:nvPr/>
          </p:nvSpPr>
          <p:spPr>
            <a:xfrm>
              <a:off x="0" y="0"/>
              <a:ext cx="2049792" cy="1514624"/>
            </a:xfrm>
            <a:custGeom>
              <a:avLst/>
              <a:gdLst/>
              <a:ahLst/>
              <a:cxnLst/>
              <a:rect l="l" t="t" r="r" b="b"/>
              <a:pathLst>
                <a:path w="2049792" h="1514624">
                  <a:moveTo>
                    <a:pt x="64659" y="0"/>
                  </a:moveTo>
                  <a:lnTo>
                    <a:pt x="1985134" y="0"/>
                  </a:lnTo>
                  <a:cubicBezTo>
                    <a:pt x="2020844" y="0"/>
                    <a:pt x="2049792" y="28949"/>
                    <a:pt x="2049792" y="64659"/>
                  </a:cubicBezTo>
                  <a:lnTo>
                    <a:pt x="2049792" y="1449965"/>
                  </a:lnTo>
                  <a:cubicBezTo>
                    <a:pt x="2049792" y="1485675"/>
                    <a:pt x="2020844" y="1514624"/>
                    <a:pt x="1985134" y="1514624"/>
                  </a:cubicBezTo>
                  <a:lnTo>
                    <a:pt x="64659" y="1514624"/>
                  </a:lnTo>
                  <a:cubicBezTo>
                    <a:pt x="28949" y="1514624"/>
                    <a:pt x="0" y="1485675"/>
                    <a:pt x="0" y="1449965"/>
                  </a:cubicBezTo>
                  <a:lnTo>
                    <a:pt x="0" y="64659"/>
                  </a:lnTo>
                  <a:cubicBezTo>
                    <a:pt x="0" y="28949"/>
                    <a:pt x="28949" y="0"/>
                    <a:pt x="64659" y="0"/>
                  </a:cubicBezTo>
                  <a:close/>
                </a:path>
              </a:pathLst>
            </a:custGeom>
            <a:solidFill>
              <a:srgbClr val="000000">
                <a:alpha val="0"/>
              </a:srgbClr>
            </a:solidFill>
            <a:ln w="28575" cap="rnd">
              <a:solidFill>
                <a:srgbClr val="FAF7F2"/>
              </a:solidFill>
              <a:prstDash val="solid"/>
              <a:round/>
            </a:ln>
          </p:spPr>
          <p:txBody>
            <a:bodyPr/>
            <a:lstStyle/>
            <a:p>
              <a:endParaRPr lang="en-GB"/>
            </a:p>
          </p:txBody>
        </p:sp>
        <p:sp>
          <p:nvSpPr>
            <p:cNvPr id="7" name="TextBox 7"/>
            <p:cNvSpPr txBox="1"/>
            <p:nvPr/>
          </p:nvSpPr>
          <p:spPr>
            <a:xfrm>
              <a:off x="0" y="-123825"/>
              <a:ext cx="2049792" cy="1638449"/>
            </a:xfrm>
            <a:prstGeom prst="rect">
              <a:avLst/>
            </a:prstGeom>
          </p:spPr>
          <p:txBody>
            <a:bodyPr lIns="50800" tIns="50800" rIns="50800" bIns="50800" rtlCol="0" anchor="ctr"/>
            <a:lstStyle/>
            <a:p>
              <a:pPr algn="ctr">
                <a:lnSpc>
                  <a:spcPts val="3150"/>
                </a:lnSpc>
              </a:pPr>
              <a:endParaRPr/>
            </a:p>
          </p:txBody>
        </p:sp>
      </p:grpSp>
      <p:grpSp>
        <p:nvGrpSpPr>
          <p:cNvPr id="8" name="Group 8"/>
          <p:cNvGrpSpPr/>
          <p:nvPr/>
        </p:nvGrpSpPr>
        <p:grpSpPr>
          <a:xfrm>
            <a:off x="1028700" y="2509516"/>
            <a:ext cx="7782805" cy="5750838"/>
            <a:chOff x="0" y="0"/>
            <a:chExt cx="2049792" cy="1514624"/>
          </a:xfrm>
        </p:grpSpPr>
        <p:sp>
          <p:nvSpPr>
            <p:cNvPr id="9" name="Freeform 9"/>
            <p:cNvSpPr/>
            <p:nvPr/>
          </p:nvSpPr>
          <p:spPr>
            <a:xfrm>
              <a:off x="0" y="0"/>
              <a:ext cx="2049792" cy="1514624"/>
            </a:xfrm>
            <a:custGeom>
              <a:avLst/>
              <a:gdLst/>
              <a:ahLst/>
              <a:cxnLst/>
              <a:rect l="l" t="t" r="r" b="b"/>
              <a:pathLst>
                <a:path w="2049792" h="1514624">
                  <a:moveTo>
                    <a:pt x="64659" y="0"/>
                  </a:moveTo>
                  <a:lnTo>
                    <a:pt x="1985134" y="0"/>
                  </a:lnTo>
                  <a:cubicBezTo>
                    <a:pt x="2020844" y="0"/>
                    <a:pt x="2049792" y="28949"/>
                    <a:pt x="2049792" y="64659"/>
                  </a:cubicBezTo>
                  <a:lnTo>
                    <a:pt x="2049792" y="1449965"/>
                  </a:lnTo>
                  <a:cubicBezTo>
                    <a:pt x="2049792" y="1485675"/>
                    <a:pt x="2020844" y="1514624"/>
                    <a:pt x="1985134" y="1514624"/>
                  </a:cubicBezTo>
                  <a:lnTo>
                    <a:pt x="64659" y="1514624"/>
                  </a:lnTo>
                  <a:cubicBezTo>
                    <a:pt x="28949" y="1514624"/>
                    <a:pt x="0" y="1485675"/>
                    <a:pt x="0" y="1449965"/>
                  </a:cubicBezTo>
                  <a:lnTo>
                    <a:pt x="0" y="64659"/>
                  </a:lnTo>
                  <a:cubicBezTo>
                    <a:pt x="0" y="28949"/>
                    <a:pt x="28949" y="0"/>
                    <a:pt x="64659" y="0"/>
                  </a:cubicBezTo>
                  <a:close/>
                </a:path>
              </a:pathLst>
            </a:custGeom>
            <a:solidFill>
              <a:srgbClr val="000000">
                <a:alpha val="0"/>
              </a:srgbClr>
            </a:solidFill>
            <a:ln w="28575" cap="rnd">
              <a:solidFill>
                <a:srgbClr val="FAF7F2"/>
              </a:solidFill>
              <a:prstDash val="solid"/>
              <a:round/>
            </a:ln>
          </p:spPr>
          <p:txBody>
            <a:bodyPr/>
            <a:lstStyle/>
            <a:p>
              <a:endParaRPr lang="en-GB"/>
            </a:p>
          </p:txBody>
        </p:sp>
        <p:sp>
          <p:nvSpPr>
            <p:cNvPr id="10" name="TextBox 10"/>
            <p:cNvSpPr txBox="1"/>
            <p:nvPr/>
          </p:nvSpPr>
          <p:spPr>
            <a:xfrm>
              <a:off x="0" y="-123825"/>
              <a:ext cx="2049792" cy="1638449"/>
            </a:xfrm>
            <a:prstGeom prst="rect">
              <a:avLst/>
            </a:prstGeom>
          </p:spPr>
          <p:txBody>
            <a:bodyPr lIns="50800" tIns="50800" rIns="50800" bIns="50800" rtlCol="0" anchor="ctr"/>
            <a:lstStyle/>
            <a:p>
              <a:pPr algn="ctr">
                <a:lnSpc>
                  <a:spcPts val="3150"/>
                </a:lnSpc>
              </a:pPr>
              <a:endParaRPr/>
            </a:p>
          </p:txBody>
        </p:sp>
      </p:grpSp>
      <p:sp>
        <p:nvSpPr>
          <p:cNvPr id="11" name="Freeform 11"/>
          <p:cNvSpPr/>
          <p:nvPr/>
        </p:nvSpPr>
        <p:spPr>
          <a:xfrm>
            <a:off x="1575992" y="3237411"/>
            <a:ext cx="1598069" cy="1319133"/>
          </a:xfrm>
          <a:custGeom>
            <a:avLst/>
            <a:gdLst/>
            <a:ahLst/>
            <a:cxnLst/>
            <a:rect l="l" t="t" r="r" b="b"/>
            <a:pathLst>
              <a:path w="1598069" h="1319133">
                <a:moveTo>
                  <a:pt x="0" y="0"/>
                </a:moveTo>
                <a:lnTo>
                  <a:pt x="1598069" y="0"/>
                </a:lnTo>
                <a:lnTo>
                  <a:pt x="1598069" y="1319133"/>
                </a:lnTo>
                <a:lnTo>
                  <a:pt x="0" y="131913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GB"/>
          </a:p>
        </p:txBody>
      </p:sp>
      <p:sp>
        <p:nvSpPr>
          <p:cNvPr id="12" name="Freeform 12"/>
          <p:cNvSpPr/>
          <p:nvPr/>
        </p:nvSpPr>
        <p:spPr>
          <a:xfrm>
            <a:off x="10213145" y="3237411"/>
            <a:ext cx="1319133" cy="1319133"/>
          </a:xfrm>
          <a:custGeom>
            <a:avLst/>
            <a:gdLst/>
            <a:ahLst/>
            <a:cxnLst/>
            <a:rect l="l" t="t" r="r" b="b"/>
            <a:pathLst>
              <a:path w="1319133" h="1319133">
                <a:moveTo>
                  <a:pt x="0" y="0"/>
                </a:moveTo>
                <a:lnTo>
                  <a:pt x="1319133" y="0"/>
                </a:lnTo>
                <a:lnTo>
                  <a:pt x="1319133" y="1319133"/>
                </a:lnTo>
                <a:lnTo>
                  <a:pt x="0" y="131913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GB"/>
          </a:p>
        </p:txBody>
      </p:sp>
      <p:sp>
        <p:nvSpPr>
          <p:cNvPr id="13" name="TextBox 13"/>
          <p:cNvSpPr txBox="1"/>
          <p:nvPr/>
        </p:nvSpPr>
        <p:spPr>
          <a:xfrm>
            <a:off x="3526486" y="3123111"/>
            <a:ext cx="4645800" cy="1231657"/>
          </a:xfrm>
          <a:prstGeom prst="rect">
            <a:avLst/>
          </a:prstGeom>
        </p:spPr>
        <p:txBody>
          <a:bodyPr lIns="0" tIns="0" rIns="0" bIns="0" rtlCol="0" anchor="t">
            <a:spAutoFit/>
          </a:bodyPr>
          <a:lstStyle/>
          <a:p>
            <a:pPr>
              <a:lnSpc>
                <a:spcPts val="4763"/>
              </a:lnSpc>
              <a:spcBef>
                <a:spcPct val="0"/>
              </a:spcBef>
            </a:pPr>
            <a:r>
              <a:rPr lang="en-US" sz="3402" spc="510">
                <a:solidFill>
                  <a:srgbClr val="FAF7F2"/>
                </a:solidFill>
                <a:latin typeface="Horizon"/>
              </a:rPr>
              <a:t>DESIGN SOLUTIONS</a:t>
            </a:r>
          </a:p>
        </p:txBody>
      </p:sp>
      <p:sp>
        <p:nvSpPr>
          <p:cNvPr id="14" name="TextBox 14"/>
          <p:cNvSpPr txBox="1"/>
          <p:nvPr/>
        </p:nvSpPr>
        <p:spPr>
          <a:xfrm>
            <a:off x="11988749" y="3123111"/>
            <a:ext cx="4645800" cy="1231657"/>
          </a:xfrm>
          <a:prstGeom prst="rect">
            <a:avLst/>
          </a:prstGeom>
        </p:spPr>
        <p:txBody>
          <a:bodyPr lIns="0" tIns="0" rIns="0" bIns="0" rtlCol="0" anchor="t">
            <a:spAutoFit/>
          </a:bodyPr>
          <a:lstStyle/>
          <a:p>
            <a:pPr>
              <a:lnSpc>
                <a:spcPts val="4763"/>
              </a:lnSpc>
              <a:spcBef>
                <a:spcPct val="0"/>
              </a:spcBef>
            </a:pPr>
            <a:r>
              <a:rPr lang="en-US" sz="3402" spc="510">
                <a:solidFill>
                  <a:srgbClr val="FAF7F2"/>
                </a:solidFill>
                <a:latin typeface="Horizon"/>
              </a:rPr>
              <a:t>SECURITY SYSTEM</a:t>
            </a:r>
          </a:p>
        </p:txBody>
      </p:sp>
      <p:sp>
        <p:nvSpPr>
          <p:cNvPr id="15" name="TextBox 15"/>
          <p:cNvSpPr txBox="1"/>
          <p:nvPr/>
        </p:nvSpPr>
        <p:spPr>
          <a:xfrm>
            <a:off x="1028700" y="895350"/>
            <a:ext cx="11274920" cy="819150"/>
          </a:xfrm>
          <a:prstGeom prst="rect">
            <a:avLst/>
          </a:prstGeom>
        </p:spPr>
        <p:txBody>
          <a:bodyPr lIns="0" tIns="0" rIns="0" bIns="0" rtlCol="0" anchor="t">
            <a:spAutoFit/>
          </a:bodyPr>
          <a:lstStyle/>
          <a:p>
            <a:pPr>
              <a:lnSpc>
                <a:spcPts val="6299"/>
              </a:lnSpc>
              <a:spcBef>
                <a:spcPct val="0"/>
              </a:spcBef>
            </a:pPr>
            <a:r>
              <a:rPr lang="en-US" sz="4500" spc="675">
                <a:solidFill>
                  <a:srgbClr val="FAF7F2"/>
                </a:solidFill>
                <a:latin typeface="Horizon"/>
              </a:rPr>
              <a:t>OUR SERVICES</a:t>
            </a:r>
          </a:p>
        </p:txBody>
      </p:sp>
      <p:grpSp>
        <p:nvGrpSpPr>
          <p:cNvPr id="16" name="Group 16"/>
          <p:cNvGrpSpPr/>
          <p:nvPr/>
        </p:nvGrpSpPr>
        <p:grpSpPr>
          <a:xfrm>
            <a:off x="15835270" y="8793669"/>
            <a:ext cx="1424030" cy="523496"/>
            <a:chOff x="0" y="0"/>
            <a:chExt cx="1345399" cy="494590"/>
          </a:xfrm>
        </p:grpSpPr>
        <p:sp>
          <p:nvSpPr>
            <p:cNvPr id="17" name="Freeform 17"/>
            <p:cNvSpPr/>
            <p:nvPr/>
          </p:nvSpPr>
          <p:spPr>
            <a:xfrm>
              <a:off x="0" y="0"/>
              <a:ext cx="1345399" cy="494590"/>
            </a:xfrm>
            <a:custGeom>
              <a:avLst/>
              <a:gdLst/>
              <a:ahLst/>
              <a:cxnLst/>
              <a:rect l="l" t="t" r="r" b="b"/>
              <a:pathLst>
                <a:path w="1345399" h="494590">
                  <a:moveTo>
                    <a:pt x="1142199" y="0"/>
                  </a:moveTo>
                  <a:cubicBezTo>
                    <a:pt x="1254423" y="0"/>
                    <a:pt x="1345399" y="110718"/>
                    <a:pt x="1345399" y="247295"/>
                  </a:cubicBezTo>
                  <a:cubicBezTo>
                    <a:pt x="1345399" y="383872"/>
                    <a:pt x="1254423" y="494590"/>
                    <a:pt x="1142199" y="494590"/>
                  </a:cubicBezTo>
                  <a:lnTo>
                    <a:pt x="203200" y="494590"/>
                  </a:lnTo>
                  <a:cubicBezTo>
                    <a:pt x="90976" y="494590"/>
                    <a:pt x="0" y="383872"/>
                    <a:pt x="0" y="247295"/>
                  </a:cubicBezTo>
                  <a:cubicBezTo>
                    <a:pt x="0" y="110718"/>
                    <a:pt x="90976" y="0"/>
                    <a:pt x="203200" y="0"/>
                  </a:cubicBezTo>
                  <a:close/>
                </a:path>
              </a:pathLst>
            </a:custGeom>
            <a:solidFill>
              <a:srgbClr val="000000">
                <a:alpha val="0"/>
              </a:srgbClr>
            </a:solidFill>
            <a:ln w="19050" cap="sq">
              <a:solidFill>
                <a:srgbClr val="FAF7F2"/>
              </a:solidFill>
              <a:prstDash val="solid"/>
              <a:miter/>
            </a:ln>
          </p:spPr>
          <p:txBody>
            <a:bodyPr/>
            <a:lstStyle/>
            <a:p>
              <a:endParaRPr lang="en-GB"/>
            </a:p>
          </p:txBody>
        </p:sp>
        <p:sp>
          <p:nvSpPr>
            <p:cNvPr id="18" name="TextBox 18"/>
            <p:cNvSpPr txBox="1"/>
            <p:nvPr/>
          </p:nvSpPr>
          <p:spPr>
            <a:xfrm>
              <a:off x="0" y="-38100"/>
              <a:ext cx="1345399" cy="532690"/>
            </a:xfrm>
            <a:prstGeom prst="rect">
              <a:avLst/>
            </a:prstGeom>
          </p:spPr>
          <p:txBody>
            <a:bodyPr lIns="39101" tIns="39101" rIns="39101" bIns="39101" rtlCol="0" anchor="ctr"/>
            <a:lstStyle/>
            <a:p>
              <a:pPr algn="ctr">
                <a:lnSpc>
                  <a:spcPts val="1439"/>
                </a:lnSpc>
              </a:pPr>
              <a:endParaRPr/>
            </a:p>
          </p:txBody>
        </p:sp>
      </p:grpSp>
      <p:sp>
        <p:nvSpPr>
          <p:cNvPr id="19" name="TextBox 19"/>
          <p:cNvSpPr txBox="1"/>
          <p:nvPr/>
        </p:nvSpPr>
        <p:spPr>
          <a:xfrm>
            <a:off x="1028700" y="8894012"/>
            <a:ext cx="6962521" cy="316230"/>
          </a:xfrm>
          <a:prstGeom prst="rect">
            <a:avLst/>
          </a:prstGeom>
        </p:spPr>
        <p:txBody>
          <a:bodyPr lIns="0" tIns="0" rIns="0" bIns="0" rtlCol="0" anchor="t">
            <a:spAutoFit/>
          </a:bodyPr>
          <a:lstStyle/>
          <a:p>
            <a:pPr>
              <a:lnSpc>
                <a:spcPts val="2520"/>
              </a:lnSpc>
              <a:spcBef>
                <a:spcPct val="0"/>
              </a:spcBef>
            </a:pPr>
            <a:r>
              <a:rPr lang="en-US" sz="1800" spc="360">
                <a:solidFill>
                  <a:srgbClr val="FAF7F2"/>
                </a:solidFill>
                <a:latin typeface="Beautifully Delicious Sans Heavy"/>
              </a:rPr>
              <a:t>BORCELLE</a:t>
            </a:r>
          </a:p>
        </p:txBody>
      </p:sp>
      <p:sp>
        <p:nvSpPr>
          <p:cNvPr id="20" name="TextBox 20"/>
          <p:cNvSpPr txBox="1"/>
          <p:nvPr/>
        </p:nvSpPr>
        <p:spPr>
          <a:xfrm>
            <a:off x="16065676" y="8873490"/>
            <a:ext cx="963219" cy="316230"/>
          </a:xfrm>
          <a:prstGeom prst="rect">
            <a:avLst/>
          </a:prstGeom>
        </p:spPr>
        <p:txBody>
          <a:bodyPr lIns="0" tIns="0" rIns="0" bIns="0" rtlCol="0" anchor="t">
            <a:spAutoFit/>
          </a:bodyPr>
          <a:lstStyle/>
          <a:p>
            <a:pPr algn="ctr">
              <a:lnSpc>
                <a:spcPts val="2520"/>
              </a:lnSpc>
              <a:spcBef>
                <a:spcPct val="0"/>
              </a:spcBef>
            </a:pPr>
            <a:r>
              <a:rPr lang="en-US" sz="1800" spc="360">
                <a:solidFill>
                  <a:srgbClr val="FAF7F2"/>
                </a:solidFill>
                <a:latin typeface="Beautifully Delicious Sans Heavy"/>
              </a:rPr>
              <a:t>06</a:t>
            </a:r>
          </a:p>
        </p:txBody>
      </p:sp>
      <p:sp>
        <p:nvSpPr>
          <p:cNvPr id="21" name="TextBox 21"/>
          <p:cNvSpPr txBox="1"/>
          <p:nvPr/>
        </p:nvSpPr>
        <p:spPr>
          <a:xfrm>
            <a:off x="11820779" y="981075"/>
            <a:ext cx="5438521" cy="316230"/>
          </a:xfrm>
          <a:prstGeom prst="rect">
            <a:avLst/>
          </a:prstGeom>
        </p:spPr>
        <p:txBody>
          <a:bodyPr lIns="0" tIns="0" rIns="0" bIns="0" rtlCol="0" anchor="t">
            <a:spAutoFit/>
          </a:bodyPr>
          <a:lstStyle/>
          <a:p>
            <a:pPr algn="r">
              <a:lnSpc>
                <a:spcPts val="2520"/>
              </a:lnSpc>
              <a:spcBef>
                <a:spcPct val="0"/>
              </a:spcBef>
            </a:pPr>
            <a:r>
              <a:rPr lang="en-US" sz="1800" spc="360">
                <a:solidFill>
                  <a:srgbClr val="FAF7F2"/>
                </a:solidFill>
                <a:latin typeface="Beautifully Delicious Sans Heavy"/>
              </a:rPr>
              <a:t>REALLYGREATSITE.COM</a:t>
            </a:r>
          </a:p>
        </p:txBody>
      </p:sp>
      <p:sp>
        <p:nvSpPr>
          <p:cNvPr id="22" name="TextBox 22"/>
          <p:cNvSpPr txBox="1"/>
          <p:nvPr/>
        </p:nvSpPr>
        <p:spPr>
          <a:xfrm>
            <a:off x="1614311" y="4812195"/>
            <a:ext cx="6683597" cy="2724145"/>
          </a:xfrm>
          <a:prstGeom prst="rect">
            <a:avLst/>
          </a:prstGeom>
        </p:spPr>
        <p:txBody>
          <a:bodyPr lIns="0" tIns="0" rIns="0" bIns="0" rtlCol="0" anchor="t">
            <a:spAutoFit/>
          </a:bodyPr>
          <a:lstStyle/>
          <a:p>
            <a:pPr algn="just">
              <a:lnSpc>
                <a:spcPts val="3600"/>
              </a:lnSpc>
            </a:pPr>
            <a:r>
              <a:rPr lang="en-US" sz="2000" spc="100">
                <a:solidFill>
                  <a:srgbClr val="FAF7F2"/>
                </a:solidFill>
                <a:latin typeface="TT Prosto Sans"/>
              </a:rPr>
              <a:t>Presentations are communication tools that can be used as demonstrations, lectures, speeches, reports, and more. It is mostly presented before an audience. It serves a variety of purposes, making presentations powerful tools for convincing and teaching.</a:t>
            </a:r>
          </a:p>
        </p:txBody>
      </p:sp>
      <p:sp>
        <p:nvSpPr>
          <p:cNvPr id="23" name="TextBox 23"/>
          <p:cNvSpPr txBox="1"/>
          <p:nvPr/>
        </p:nvSpPr>
        <p:spPr>
          <a:xfrm>
            <a:off x="10026099" y="4812195"/>
            <a:ext cx="6683597" cy="2724145"/>
          </a:xfrm>
          <a:prstGeom prst="rect">
            <a:avLst/>
          </a:prstGeom>
        </p:spPr>
        <p:txBody>
          <a:bodyPr lIns="0" tIns="0" rIns="0" bIns="0" rtlCol="0" anchor="t">
            <a:spAutoFit/>
          </a:bodyPr>
          <a:lstStyle/>
          <a:p>
            <a:pPr algn="just">
              <a:lnSpc>
                <a:spcPts val="3600"/>
              </a:lnSpc>
            </a:pPr>
            <a:r>
              <a:rPr lang="en-US" sz="2000" spc="100">
                <a:solidFill>
                  <a:srgbClr val="FAF7F2"/>
                </a:solidFill>
                <a:latin typeface="TT Prosto Sans"/>
              </a:rPr>
              <a:t>Presentations are communication tools that can be used as demonstrations, lectures, speeches, reports, and more. It is mostly presented before an audience. It serves a variety of purposes, making presentations powerful tools for convincing and teaching.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3481785" y="-8238629"/>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grpSp>
        <p:nvGrpSpPr>
          <p:cNvPr id="5" name="Group 5"/>
          <p:cNvGrpSpPr/>
          <p:nvPr/>
        </p:nvGrpSpPr>
        <p:grpSpPr>
          <a:xfrm>
            <a:off x="343972" y="2509516"/>
            <a:ext cx="12169742" cy="5750838"/>
            <a:chOff x="0" y="0"/>
            <a:chExt cx="3205200" cy="1514624"/>
          </a:xfrm>
        </p:grpSpPr>
        <p:sp>
          <p:nvSpPr>
            <p:cNvPr id="6" name="Freeform 6"/>
            <p:cNvSpPr/>
            <p:nvPr/>
          </p:nvSpPr>
          <p:spPr>
            <a:xfrm>
              <a:off x="0" y="0"/>
              <a:ext cx="3205200" cy="1514624"/>
            </a:xfrm>
            <a:custGeom>
              <a:avLst/>
              <a:gdLst/>
              <a:ahLst/>
              <a:cxnLst/>
              <a:rect l="l" t="t" r="r" b="b"/>
              <a:pathLst>
                <a:path w="3205200" h="1514624">
                  <a:moveTo>
                    <a:pt x="41350" y="0"/>
                  </a:moveTo>
                  <a:lnTo>
                    <a:pt x="3163849" y="0"/>
                  </a:lnTo>
                  <a:cubicBezTo>
                    <a:pt x="3174816" y="0"/>
                    <a:pt x="3185333" y="4357"/>
                    <a:pt x="3193088" y="12111"/>
                  </a:cubicBezTo>
                  <a:cubicBezTo>
                    <a:pt x="3200843" y="19866"/>
                    <a:pt x="3205200" y="30384"/>
                    <a:pt x="3205200" y="41350"/>
                  </a:cubicBezTo>
                  <a:lnTo>
                    <a:pt x="3205200" y="1473274"/>
                  </a:lnTo>
                  <a:cubicBezTo>
                    <a:pt x="3205200" y="1484240"/>
                    <a:pt x="3200843" y="1494758"/>
                    <a:pt x="3193088" y="1502513"/>
                  </a:cubicBezTo>
                  <a:cubicBezTo>
                    <a:pt x="3185333" y="1510268"/>
                    <a:pt x="3174816" y="1514624"/>
                    <a:pt x="3163849" y="1514624"/>
                  </a:cubicBezTo>
                  <a:lnTo>
                    <a:pt x="41350" y="1514624"/>
                  </a:lnTo>
                  <a:cubicBezTo>
                    <a:pt x="30384" y="1514624"/>
                    <a:pt x="19866" y="1510268"/>
                    <a:pt x="12111" y="1502513"/>
                  </a:cubicBezTo>
                  <a:cubicBezTo>
                    <a:pt x="4357" y="1494758"/>
                    <a:pt x="0" y="1484240"/>
                    <a:pt x="0" y="1473274"/>
                  </a:cubicBezTo>
                  <a:lnTo>
                    <a:pt x="0" y="41350"/>
                  </a:lnTo>
                  <a:cubicBezTo>
                    <a:pt x="0" y="30384"/>
                    <a:pt x="4357" y="19866"/>
                    <a:pt x="12111" y="12111"/>
                  </a:cubicBezTo>
                  <a:cubicBezTo>
                    <a:pt x="19866" y="4357"/>
                    <a:pt x="30384" y="0"/>
                    <a:pt x="41350" y="0"/>
                  </a:cubicBezTo>
                  <a:close/>
                </a:path>
              </a:pathLst>
            </a:custGeom>
            <a:solidFill>
              <a:srgbClr val="000000">
                <a:alpha val="0"/>
              </a:srgbClr>
            </a:solidFill>
            <a:ln w="28575" cap="rnd">
              <a:solidFill>
                <a:srgbClr val="FAF7F2"/>
              </a:solidFill>
              <a:prstDash val="solid"/>
              <a:round/>
            </a:ln>
          </p:spPr>
          <p:txBody>
            <a:bodyPr/>
            <a:lstStyle/>
            <a:p>
              <a:endParaRPr lang="en-GB"/>
            </a:p>
          </p:txBody>
        </p:sp>
        <p:sp>
          <p:nvSpPr>
            <p:cNvPr id="7" name="TextBox 7"/>
            <p:cNvSpPr txBox="1"/>
            <p:nvPr/>
          </p:nvSpPr>
          <p:spPr>
            <a:xfrm>
              <a:off x="0" y="-123825"/>
              <a:ext cx="3205200" cy="1638449"/>
            </a:xfrm>
            <a:prstGeom prst="rect">
              <a:avLst/>
            </a:prstGeom>
          </p:spPr>
          <p:txBody>
            <a:bodyPr lIns="50800" tIns="50800" rIns="50800" bIns="50800" rtlCol="0" anchor="ctr"/>
            <a:lstStyle/>
            <a:p>
              <a:pPr algn="ctr">
                <a:lnSpc>
                  <a:spcPts val="3150"/>
                </a:lnSpc>
              </a:pPr>
              <a:endParaRPr/>
            </a:p>
          </p:txBody>
        </p:sp>
      </p:grpSp>
      <p:grpSp>
        <p:nvGrpSpPr>
          <p:cNvPr id="8" name="Group 8"/>
          <p:cNvGrpSpPr>
            <a:grpSpLocks noChangeAspect="1"/>
          </p:cNvGrpSpPr>
          <p:nvPr/>
        </p:nvGrpSpPr>
        <p:grpSpPr>
          <a:xfrm>
            <a:off x="13482520" y="2847523"/>
            <a:ext cx="3800934" cy="5267067"/>
            <a:chOff x="0" y="0"/>
            <a:chExt cx="4734560" cy="6560820"/>
          </a:xfrm>
        </p:grpSpPr>
        <p:sp>
          <p:nvSpPr>
            <p:cNvPr id="9" name="Freeform 9"/>
            <p:cNvSpPr/>
            <p:nvPr/>
          </p:nvSpPr>
          <p:spPr>
            <a:xfrm>
              <a:off x="36830" y="50800"/>
              <a:ext cx="4645660" cy="6473190"/>
            </a:xfrm>
            <a:custGeom>
              <a:avLst/>
              <a:gdLst/>
              <a:ahLst/>
              <a:cxnLst/>
              <a:rect l="l" t="t" r="r" b="b"/>
              <a:pathLst>
                <a:path w="4645660" h="6473190">
                  <a:moveTo>
                    <a:pt x="4368800" y="0"/>
                  </a:moveTo>
                  <a:lnTo>
                    <a:pt x="276860" y="0"/>
                  </a:lnTo>
                  <a:cubicBezTo>
                    <a:pt x="124460" y="0"/>
                    <a:pt x="0" y="123190"/>
                    <a:pt x="0" y="276860"/>
                  </a:cubicBezTo>
                  <a:lnTo>
                    <a:pt x="0" y="6196330"/>
                  </a:lnTo>
                  <a:cubicBezTo>
                    <a:pt x="0" y="6350000"/>
                    <a:pt x="124460" y="6473190"/>
                    <a:pt x="276860" y="6473190"/>
                  </a:cubicBezTo>
                  <a:lnTo>
                    <a:pt x="4368800" y="6473190"/>
                  </a:lnTo>
                  <a:cubicBezTo>
                    <a:pt x="4522470" y="6473190"/>
                    <a:pt x="4645660" y="6348730"/>
                    <a:pt x="4645660" y="6196330"/>
                  </a:cubicBezTo>
                  <a:lnTo>
                    <a:pt x="4645660" y="276860"/>
                  </a:lnTo>
                  <a:cubicBezTo>
                    <a:pt x="4645660" y="123190"/>
                    <a:pt x="4522470" y="0"/>
                    <a:pt x="4368800" y="0"/>
                  </a:cubicBezTo>
                  <a:close/>
                  <a:moveTo>
                    <a:pt x="4425950" y="6156960"/>
                  </a:moveTo>
                  <a:cubicBezTo>
                    <a:pt x="4425950" y="6212840"/>
                    <a:pt x="4380230" y="6258560"/>
                    <a:pt x="4324350" y="6258560"/>
                  </a:cubicBezTo>
                  <a:lnTo>
                    <a:pt x="321310" y="6258560"/>
                  </a:lnTo>
                  <a:cubicBezTo>
                    <a:pt x="265430" y="6258560"/>
                    <a:pt x="219710" y="6212840"/>
                    <a:pt x="219710" y="6156960"/>
                  </a:cubicBezTo>
                  <a:lnTo>
                    <a:pt x="219710" y="316230"/>
                  </a:lnTo>
                  <a:cubicBezTo>
                    <a:pt x="219710" y="260350"/>
                    <a:pt x="265430" y="214630"/>
                    <a:pt x="321310" y="214630"/>
                  </a:cubicBezTo>
                  <a:lnTo>
                    <a:pt x="4325620" y="214630"/>
                  </a:lnTo>
                  <a:cubicBezTo>
                    <a:pt x="4381500" y="214630"/>
                    <a:pt x="4427220" y="260350"/>
                    <a:pt x="4427220" y="316230"/>
                  </a:cubicBezTo>
                  <a:lnTo>
                    <a:pt x="4427220" y="6156960"/>
                  </a:lnTo>
                  <a:close/>
                </a:path>
              </a:pathLst>
            </a:custGeom>
            <a:solidFill>
              <a:srgbClr val="31312D"/>
            </a:solidFill>
          </p:spPr>
          <p:txBody>
            <a:bodyPr/>
            <a:lstStyle/>
            <a:p>
              <a:endParaRPr lang="en-GB"/>
            </a:p>
          </p:txBody>
        </p:sp>
        <p:sp>
          <p:nvSpPr>
            <p:cNvPr id="10" name="Freeform 10"/>
            <p:cNvSpPr/>
            <p:nvPr/>
          </p:nvSpPr>
          <p:spPr>
            <a:xfrm>
              <a:off x="0" y="16511"/>
              <a:ext cx="4716780" cy="6544310"/>
            </a:xfrm>
            <a:custGeom>
              <a:avLst/>
              <a:gdLst/>
              <a:ahLst/>
              <a:cxnLst/>
              <a:rect l="l" t="t" r="r" b="b"/>
              <a:pathLst>
                <a:path w="4716780" h="6544310">
                  <a:moveTo>
                    <a:pt x="4395470" y="36829"/>
                  </a:moveTo>
                  <a:cubicBezTo>
                    <a:pt x="4552950" y="36829"/>
                    <a:pt x="4681220" y="165099"/>
                    <a:pt x="4681220" y="322579"/>
                  </a:cubicBezTo>
                  <a:lnTo>
                    <a:pt x="4681220" y="6222999"/>
                  </a:lnTo>
                  <a:cubicBezTo>
                    <a:pt x="4681220" y="6380479"/>
                    <a:pt x="4552950" y="6508750"/>
                    <a:pt x="4395470" y="6508750"/>
                  </a:cubicBezTo>
                  <a:lnTo>
                    <a:pt x="321310" y="6508750"/>
                  </a:lnTo>
                  <a:cubicBezTo>
                    <a:pt x="163830" y="6508750"/>
                    <a:pt x="35560" y="6380480"/>
                    <a:pt x="35560" y="6223000"/>
                  </a:cubicBezTo>
                  <a:lnTo>
                    <a:pt x="35560" y="322580"/>
                  </a:lnTo>
                  <a:cubicBezTo>
                    <a:pt x="35560" y="165100"/>
                    <a:pt x="163830" y="36830"/>
                    <a:pt x="321310" y="36830"/>
                  </a:cubicBezTo>
                  <a:lnTo>
                    <a:pt x="4395470" y="36830"/>
                  </a:lnTo>
                  <a:moveTo>
                    <a:pt x="4395470" y="0"/>
                  </a:moveTo>
                  <a:lnTo>
                    <a:pt x="321310" y="0"/>
                  </a:lnTo>
                  <a:cubicBezTo>
                    <a:pt x="143510" y="0"/>
                    <a:pt x="0" y="144780"/>
                    <a:pt x="0" y="322580"/>
                  </a:cubicBezTo>
                  <a:lnTo>
                    <a:pt x="0" y="6223000"/>
                  </a:lnTo>
                  <a:cubicBezTo>
                    <a:pt x="0" y="6400800"/>
                    <a:pt x="143510" y="6544309"/>
                    <a:pt x="321310" y="6544309"/>
                  </a:cubicBezTo>
                  <a:lnTo>
                    <a:pt x="4395470" y="6544309"/>
                  </a:lnTo>
                  <a:cubicBezTo>
                    <a:pt x="4573270" y="6544309"/>
                    <a:pt x="4716780" y="6400800"/>
                    <a:pt x="4716780" y="6223000"/>
                  </a:cubicBezTo>
                  <a:lnTo>
                    <a:pt x="4716780" y="322580"/>
                  </a:lnTo>
                  <a:cubicBezTo>
                    <a:pt x="4716780" y="144780"/>
                    <a:pt x="4573270" y="0"/>
                    <a:pt x="4395470" y="0"/>
                  </a:cubicBezTo>
                  <a:close/>
                </a:path>
              </a:pathLst>
            </a:custGeom>
            <a:solidFill>
              <a:srgbClr val="FAF7F2"/>
            </a:solidFill>
          </p:spPr>
          <p:txBody>
            <a:bodyPr/>
            <a:lstStyle/>
            <a:p>
              <a:endParaRPr lang="en-GB"/>
            </a:p>
          </p:txBody>
        </p:sp>
        <p:sp>
          <p:nvSpPr>
            <p:cNvPr id="11" name="Freeform 11"/>
            <p:cNvSpPr/>
            <p:nvPr/>
          </p:nvSpPr>
          <p:spPr>
            <a:xfrm>
              <a:off x="256540" y="265430"/>
              <a:ext cx="4207510" cy="6043930"/>
            </a:xfrm>
            <a:custGeom>
              <a:avLst/>
              <a:gdLst/>
              <a:ahLst/>
              <a:cxnLst/>
              <a:rect l="l" t="t" r="r" b="b"/>
              <a:pathLst>
                <a:path w="4207510" h="6043930">
                  <a:moveTo>
                    <a:pt x="4206240" y="5942330"/>
                  </a:moveTo>
                  <a:cubicBezTo>
                    <a:pt x="4206240" y="5998210"/>
                    <a:pt x="4160520" y="6043930"/>
                    <a:pt x="4104640" y="6043930"/>
                  </a:cubicBezTo>
                  <a:lnTo>
                    <a:pt x="101600" y="6043930"/>
                  </a:lnTo>
                  <a:cubicBezTo>
                    <a:pt x="45720" y="6043930"/>
                    <a:pt x="0" y="5998210"/>
                    <a:pt x="0" y="5942330"/>
                  </a:cubicBezTo>
                  <a:lnTo>
                    <a:pt x="0" y="101600"/>
                  </a:lnTo>
                  <a:cubicBezTo>
                    <a:pt x="0" y="45720"/>
                    <a:pt x="45720" y="0"/>
                    <a:pt x="101600" y="0"/>
                  </a:cubicBezTo>
                  <a:lnTo>
                    <a:pt x="4105910" y="0"/>
                  </a:lnTo>
                  <a:cubicBezTo>
                    <a:pt x="4161790" y="0"/>
                    <a:pt x="4207510" y="45720"/>
                    <a:pt x="4207510" y="101600"/>
                  </a:cubicBezTo>
                  <a:lnTo>
                    <a:pt x="4207510" y="5942330"/>
                  </a:lnTo>
                  <a:close/>
                </a:path>
              </a:pathLst>
            </a:custGeom>
            <a:blipFill>
              <a:blip r:embed="rId3"/>
              <a:stretch>
                <a:fillRect t="-2244" b="-2244"/>
              </a:stretch>
            </a:blipFill>
          </p:spPr>
          <p:txBody>
            <a:bodyPr/>
            <a:lstStyle/>
            <a:p>
              <a:endParaRPr lang="en-GB"/>
            </a:p>
          </p:txBody>
        </p:sp>
        <p:sp>
          <p:nvSpPr>
            <p:cNvPr id="12" name="Freeform 12"/>
            <p:cNvSpPr/>
            <p:nvPr/>
          </p:nvSpPr>
          <p:spPr>
            <a:xfrm>
              <a:off x="1951378" y="120589"/>
              <a:ext cx="79963" cy="76322"/>
            </a:xfrm>
            <a:custGeom>
              <a:avLst/>
              <a:gdLst/>
              <a:ahLst/>
              <a:cxnLst/>
              <a:rect l="l" t="t" r="r" b="b"/>
              <a:pathLst>
                <a:path w="79963" h="76322">
                  <a:moveTo>
                    <a:pt x="39982" y="61"/>
                  </a:moveTo>
                  <a:cubicBezTo>
                    <a:pt x="26330" y="0"/>
                    <a:pt x="13688" y="7248"/>
                    <a:pt x="6844" y="19062"/>
                  </a:cubicBezTo>
                  <a:cubicBezTo>
                    <a:pt x="0" y="30875"/>
                    <a:pt x="0" y="45447"/>
                    <a:pt x="6844" y="57260"/>
                  </a:cubicBezTo>
                  <a:cubicBezTo>
                    <a:pt x="13688" y="69074"/>
                    <a:pt x="26330" y="76322"/>
                    <a:pt x="39982" y="76261"/>
                  </a:cubicBezTo>
                  <a:cubicBezTo>
                    <a:pt x="53634" y="76322"/>
                    <a:pt x="66276" y="69074"/>
                    <a:pt x="73120" y="57260"/>
                  </a:cubicBezTo>
                  <a:cubicBezTo>
                    <a:pt x="79964" y="45447"/>
                    <a:pt x="79964" y="30875"/>
                    <a:pt x="73120" y="19062"/>
                  </a:cubicBezTo>
                  <a:cubicBezTo>
                    <a:pt x="66276" y="7248"/>
                    <a:pt x="53634" y="0"/>
                    <a:pt x="39982" y="61"/>
                  </a:cubicBezTo>
                  <a:close/>
                </a:path>
              </a:pathLst>
            </a:custGeom>
            <a:solidFill>
              <a:srgbClr val="31312D"/>
            </a:solidFill>
          </p:spPr>
          <p:txBody>
            <a:bodyPr/>
            <a:lstStyle/>
            <a:p>
              <a:endParaRPr lang="en-GB"/>
            </a:p>
          </p:txBody>
        </p:sp>
        <p:sp>
          <p:nvSpPr>
            <p:cNvPr id="13" name="Freeform 13"/>
            <p:cNvSpPr/>
            <p:nvPr/>
          </p:nvSpPr>
          <p:spPr>
            <a:xfrm>
              <a:off x="2119473" y="104052"/>
              <a:ext cx="114614" cy="109395"/>
            </a:xfrm>
            <a:custGeom>
              <a:avLst/>
              <a:gdLst/>
              <a:ahLst/>
              <a:cxnLst/>
              <a:rect l="l" t="t" r="r" b="b"/>
              <a:pathLst>
                <a:path w="114614" h="109395">
                  <a:moveTo>
                    <a:pt x="57307" y="88"/>
                  </a:moveTo>
                  <a:cubicBezTo>
                    <a:pt x="37739" y="0"/>
                    <a:pt x="19619" y="10390"/>
                    <a:pt x="9809" y="27322"/>
                  </a:cubicBezTo>
                  <a:cubicBezTo>
                    <a:pt x="0" y="44255"/>
                    <a:pt x="0" y="65141"/>
                    <a:pt x="9809" y="82074"/>
                  </a:cubicBezTo>
                  <a:cubicBezTo>
                    <a:pt x="19619" y="99006"/>
                    <a:pt x="37739" y="109396"/>
                    <a:pt x="57307" y="109308"/>
                  </a:cubicBezTo>
                  <a:cubicBezTo>
                    <a:pt x="76875" y="109396"/>
                    <a:pt x="94995" y="99006"/>
                    <a:pt x="104804" y="82074"/>
                  </a:cubicBezTo>
                  <a:cubicBezTo>
                    <a:pt x="114614" y="65141"/>
                    <a:pt x="114614" y="44255"/>
                    <a:pt x="104804" y="27322"/>
                  </a:cubicBezTo>
                  <a:cubicBezTo>
                    <a:pt x="94995" y="10390"/>
                    <a:pt x="76875" y="0"/>
                    <a:pt x="57307" y="88"/>
                  </a:cubicBezTo>
                  <a:close/>
                </a:path>
              </a:pathLst>
            </a:custGeom>
            <a:solidFill>
              <a:srgbClr val="31312D"/>
            </a:solidFill>
          </p:spPr>
          <p:txBody>
            <a:bodyPr/>
            <a:lstStyle/>
            <a:p>
              <a:endParaRPr lang="en-GB"/>
            </a:p>
          </p:txBody>
        </p:sp>
        <p:sp>
          <p:nvSpPr>
            <p:cNvPr id="14" name="Freeform 14"/>
            <p:cNvSpPr/>
            <p:nvPr/>
          </p:nvSpPr>
          <p:spPr>
            <a:xfrm>
              <a:off x="2328944" y="128221"/>
              <a:ext cx="63971" cy="61058"/>
            </a:xfrm>
            <a:custGeom>
              <a:avLst/>
              <a:gdLst/>
              <a:ahLst/>
              <a:cxnLst/>
              <a:rect l="l" t="t" r="r" b="b"/>
              <a:pathLst>
                <a:path w="63971" h="61058">
                  <a:moveTo>
                    <a:pt x="31986" y="49"/>
                  </a:moveTo>
                  <a:cubicBezTo>
                    <a:pt x="21064" y="0"/>
                    <a:pt x="10951" y="5799"/>
                    <a:pt x="5476" y="15250"/>
                  </a:cubicBezTo>
                  <a:cubicBezTo>
                    <a:pt x="0" y="24700"/>
                    <a:pt x="0" y="36358"/>
                    <a:pt x="5476" y="45808"/>
                  </a:cubicBezTo>
                  <a:cubicBezTo>
                    <a:pt x="10951" y="55259"/>
                    <a:pt x="21064" y="61058"/>
                    <a:pt x="31986" y="61009"/>
                  </a:cubicBezTo>
                  <a:cubicBezTo>
                    <a:pt x="42908" y="61058"/>
                    <a:pt x="53021" y="55259"/>
                    <a:pt x="58496" y="45808"/>
                  </a:cubicBezTo>
                  <a:cubicBezTo>
                    <a:pt x="63971" y="36358"/>
                    <a:pt x="63971" y="24700"/>
                    <a:pt x="58496" y="15250"/>
                  </a:cubicBezTo>
                  <a:cubicBezTo>
                    <a:pt x="53021" y="5799"/>
                    <a:pt x="42908" y="0"/>
                    <a:pt x="31986" y="49"/>
                  </a:cubicBezTo>
                  <a:close/>
                </a:path>
              </a:pathLst>
            </a:custGeom>
            <a:solidFill>
              <a:srgbClr val="31312D"/>
            </a:solidFill>
          </p:spPr>
          <p:txBody>
            <a:bodyPr/>
            <a:lstStyle/>
            <a:p>
              <a:endParaRPr lang="en-GB"/>
            </a:p>
          </p:txBody>
        </p:sp>
        <p:sp>
          <p:nvSpPr>
            <p:cNvPr id="15" name="Freeform 15"/>
            <p:cNvSpPr/>
            <p:nvPr/>
          </p:nvSpPr>
          <p:spPr>
            <a:xfrm>
              <a:off x="2346270" y="144758"/>
              <a:ext cx="29320" cy="27985"/>
            </a:xfrm>
            <a:custGeom>
              <a:avLst/>
              <a:gdLst/>
              <a:ahLst/>
              <a:cxnLst/>
              <a:rect l="l" t="t" r="r" b="b"/>
              <a:pathLst>
                <a:path w="29320" h="27985">
                  <a:moveTo>
                    <a:pt x="14660" y="22"/>
                  </a:moveTo>
                  <a:cubicBezTo>
                    <a:pt x="9654" y="0"/>
                    <a:pt x="5019" y="2657"/>
                    <a:pt x="2509" y="6989"/>
                  </a:cubicBezTo>
                  <a:cubicBezTo>
                    <a:pt x="0" y="11320"/>
                    <a:pt x="0" y="16664"/>
                    <a:pt x="2509" y="20995"/>
                  </a:cubicBezTo>
                  <a:cubicBezTo>
                    <a:pt x="5019" y="25327"/>
                    <a:pt x="9654" y="27984"/>
                    <a:pt x="14660" y="27962"/>
                  </a:cubicBezTo>
                  <a:cubicBezTo>
                    <a:pt x="19666" y="27984"/>
                    <a:pt x="24301" y="25327"/>
                    <a:pt x="26811" y="20995"/>
                  </a:cubicBezTo>
                  <a:cubicBezTo>
                    <a:pt x="29320" y="16664"/>
                    <a:pt x="29320" y="11320"/>
                    <a:pt x="26811" y="6989"/>
                  </a:cubicBezTo>
                  <a:cubicBezTo>
                    <a:pt x="24301" y="2657"/>
                    <a:pt x="19666" y="0"/>
                    <a:pt x="14660" y="22"/>
                  </a:cubicBezTo>
                  <a:close/>
                </a:path>
              </a:pathLst>
            </a:custGeom>
            <a:solidFill>
              <a:srgbClr val="FAF7F2"/>
            </a:solidFill>
          </p:spPr>
          <p:txBody>
            <a:bodyPr/>
            <a:lstStyle/>
            <a:p>
              <a:endParaRPr lang="en-GB"/>
            </a:p>
          </p:txBody>
        </p:sp>
        <p:sp>
          <p:nvSpPr>
            <p:cNvPr id="16" name="Freeform 16"/>
            <p:cNvSpPr/>
            <p:nvPr/>
          </p:nvSpPr>
          <p:spPr>
            <a:xfrm>
              <a:off x="2344044" y="144768"/>
              <a:ext cx="15993" cy="15264"/>
            </a:xfrm>
            <a:custGeom>
              <a:avLst/>
              <a:gdLst/>
              <a:ahLst/>
              <a:cxnLst/>
              <a:rect l="l" t="t" r="r" b="b"/>
              <a:pathLst>
                <a:path w="15993" h="15264">
                  <a:moveTo>
                    <a:pt x="7996" y="12"/>
                  </a:moveTo>
                  <a:cubicBezTo>
                    <a:pt x="5266" y="0"/>
                    <a:pt x="2737" y="1449"/>
                    <a:pt x="1368" y="3812"/>
                  </a:cubicBezTo>
                  <a:cubicBezTo>
                    <a:pt x="0" y="6175"/>
                    <a:pt x="0" y="9089"/>
                    <a:pt x="1368" y="11452"/>
                  </a:cubicBezTo>
                  <a:cubicBezTo>
                    <a:pt x="2737" y="13815"/>
                    <a:pt x="5266" y="15264"/>
                    <a:pt x="7996" y="15252"/>
                  </a:cubicBezTo>
                  <a:cubicBezTo>
                    <a:pt x="10726" y="15264"/>
                    <a:pt x="13255" y="13815"/>
                    <a:pt x="14623" y="11452"/>
                  </a:cubicBezTo>
                  <a:cubicBezTo>
                    <a:pt x="15992" y="9089"/>
                    <a:pt x="15992" y="6175"/>
                    <a:pt x="14623" y="3812"/>
                  </a:cubicBezTo>
                  <a:cubicBezTo>
                    <a:pt x="13255" y="1449"/>
                    <a:pt x="10726" y="0"/>
                    <a:pt x="7996" y="12"/>
                  </a:cubicBezTo>
                  <a:close/>
                </a:path>
              </a:pathLst>
            </a:custGeom>
            <a:solidFill>
              <a:srgbClr val="31312D"/>
            </a:solidFill>
          </p:spPr>
          <p:txBody>
            <a:bodyPr/>
            <a:lstStyle/>
            <a:p>
              <a:endParaRPr lang="en-GB"/>
            </a:p>
          </p:txBody>
        </p:sp>
        <p:sp>
          <p:nvSpPr>
            <p:cNvPr id="17" name="Freeform 17"/>
            <p:cNvSpPr/>
            <p:nvPr/>
          </p:nvSpPr>
          <p:spPr>
            <a:xfrm>
              <a:off x="4716780" y="534670"/>
              <a:ext cx="19050" cy="278130"/>
            </a:xfrm>
            <a:custGeom>
              <a:avLst/>
              <a:gdLst/>
              <a:ahLst/>
              <a:cxnLst/>
              <a:rect l="l" t="t" r="r" b="b"/>
              <a:pathLst>
                <a:path w="19050" h="278130">
                  <a:moveTo>
                    <a:pt x="0" y="0"/>
                  </a:moveTo>
                  <a:lnTo>
                    <a:pt x="0" y="278130"/>
                  </a:lnTo>
                  <a:cubicBezTo>
                    <a:pt x="19050" y="278130"/>
                    <a:pt x="16510" y="262890"/>
                    <a:pt x="16510" y="243840"/>
                  </a:cubicBezTo>
                  <a:lnTo>
                    <a:pt x="16510" y="35560"/>
                  </a:lnTo>
                  <a:cubicBezTo>
                    <a:pt x="16510" y="16510"/>
                    <a:pt x="19050" y="0"/>
                    <a:pt x="0" y="0"/>
                  </a:cubicBezTo>
                  <a:close/>
                </a:path>
              </a:pathLst>
            </a:custGeom>
            <a:solidFill>
              <a:srgbClr val="FAF7F2"/>
            </a:solidFill>
          </p:spPr>
          <p:txBody>
            <a:bodyPr/>
            <a:lstStyle/>
            <a:p>
              <a:endParaRPr lang="en-GB"/>
            </a:p>
          </p:txBody>
        </p:sp>
        <p:sp>
          <p:nvSpPr>
            <p:cNvPr id="18" name="Freeform 18"/>
            <p:cNvSpPr/>
            <p:nvPr/>
          </p:nvSpPr>
          <p:spPr>
            <a:xfrm>
              <a:off x="4716780" y="861060"/>
              <a:ext cx="19050" cy="278130"/>
            </a:xfrm>
            <a:custGeom>
              <a:avLst/>
              <a:gdLst/>
              <a:ahLst/>
              <a:cxnLst/>
              <a:rect l="l" t="t" r="r" b="b"/>
              <a:pathLst>
                <a:path w="19050" h="278130">
                  <a:moveTo>
                    <a:pt x="0" y="0"/>
                  </a:moveTo>
                  <a:lnTo>
                    <a:pt x="0" y="278130"/>
                  </a:lnTo>
                  <a:cubicBezTo>
                    <a:pt x="19050" y="278130"/>
                    <a:pt x="16510" y="262890"/>
                    <a:pt x="16510" y="243840"/>
                  </a:cubicBezTo>
                  <a:lnTo>
                    <a:pt x="16510" y="35560"/>
                  </a:lnTo>
                  <a:cubicBezTo>
                    <a:pt x="16510" y="16510"/>
                    <a:pt x="19050" y="0"/>
                    <a:pt x="0" y="0"/>
                  </a:cubicBezTo>
                  <a:close/>
                </a:path>
              </a:pathLst>
            </a:custGeom>
            <a:solidFill>
              <a:srgbClr val="FAF7F2"/>
            </a:solidFill>
          </p:spPr>
          <p:txBody>
            <a:bodyPr/>
            <a:lstStyle/>
            <a:p>
              <a:endParaRPr lang="en-GB"/>
            </a:p>
          </p:txBody>
        </p:sp>
        <p:sp>
          <p:nvSpPr>
            <p:cNvPr id="19" name="Freeform 19"/>
            <p:cNvSpPr/>
            <p:nvPr/>
          </p:nvSpPr>
          <p:spPr>
            <a:xfrm>
              <a:off x="4064000" y="-2540"/>
              <a:ext cx="320040" cy="19050"/>
            </a:xfrm>
            <a:custGeom>
              <a:avLst/>
              <a:gdLst/>
              <a:ahLst/>
              <a:cxnLst/>
              <a:rect l="l" t="t" r="r" b="b"/>
              <a:pathLst>
                <a:path w="320040" h="19050">
                  <a:moveTo>
                    <a:pt x="0" y="19050"/>
                  </a:moveTo>
                  <a:lnTo>
                    <a:pt x="320040" y="19050"/>
                  </a:lnTo>
                  <a:cubicBezTo>
                    <a:pt x="320040" y="0"/>
                    <a:pt x="304800" y="2540"/>
                    <a:pt x="285750" y="2540"/>
                  </a:cubicBezTo>
                  <a:lnTo>
                    <a:pt x="34290" y="2540"/>
                  </a:lnTo>
                  <a:cubicBezTo>
                    <a:pt x="15240" y="2540"/>
                    <a:pt x="0" y="0"/>
                    <a:pt x="0" y="19050"/>
                  </a:cubicBezTo>
                  <a:close/>
                </a:path>
              </a:pathLst>
            </a:custGeom>
            <a:solidFill>
              <a:srgbClr val="FAF7F2"/>
            </a:solidFill>
          </p:spPr>
          <p:txBody>
            <a:bodyPr/>
            <a:lstStyle/>
            <a:p>
              <a:endParaRPr lang="en-GB"/>
            </a:p>
          </p:txBody>
        </p:sp>
      </p:grpSp>
      <p:grpSp>
        <p:nvGrpSpPr>
          <p:cNvPr id="20" name="Group 20"/>
          <p:cNvGrpSpPr>
            <a:grpSpLocks noChangeAspect="1"/>
          </p:cNvGrpSpPr>
          <p:nvPr/>
        </p:nvGrpSpPr>
        <p:grpSpPr>
          <a:xfrm>
            <a:off x="12604795" y="4786891"/>
            <a:ext cx="1755451" cy="3473462"/>
            <a:chOff x="0" y="0"/>
            <a:chExt cx="2620010" cy="5184140"/>
          </a:xfrm>
        </p:grpSpPr>
        <p:sp>
          <p:nvSpPr>
            <p:cNvPr id="21" name="Freeform 21"/>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31312D"/>
            </a:solidFill>
          </p:spPr>
          <p:txBody>
            <a:bodyPr/>
            <a:lstStyle/>
            <a:p>
              <a:endParaRPr lang="en-GB"/>
            </a:p>
          </p:txBody>
        </p:sp>
        <p:sp>
          <p:nvSpPr>
            <p:cNvPr id="22" name="Freeform 22"/>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4"/>
              <a:stretch>
                <a:fillRect l="-22189" r="-22189"/>
              </a:stretch>
            </a:blipFill>
          </p:spPr>
          <p:txBody>
            <a:bodyPr/>
            <a:lstStyle/>
            <a:p>
              <a:endParaRPr lang="en-GB"/>
            </a:p>
          </p:txBody>
        </p:sp>
        <p:sp>
          <p:nvSpPr>
            <p:cNvPr id="23" name="Freeform 23"/>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FAF7F2"/>
            </a:solidFill>
          </p:spPr>
          <p:txBody>
            <a:bodyPr/>
            <a:lstStyle/>
            <a:p>
              <a:endParaRPr lang="en-GB"/>
            </a:p>
          </p:txBody>
        </p:sp>
        <p:sp>
          <p:nvSpPr>
            <p:cNvPr id="24" name="Freeform 24"/>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FAF7F2"/>
            </a:solidFill>
          </p:spPr>
          <p:txBody>
            <a:bodyPr/>
            <a:lstStyle/>
            <a:p>
              <a:endParaRPr lang="en-GB"/>
            </a:p>
          </p:txBody>
        </p:sp>
        <p:sp>
          <p:nvSpPr>
            <p:cNvPr id="25" name="Freeform 25"/>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31312D"/>
            </a:solidFill>
          </p:spPr>
          <p:txBody>
            <a:bodyPr/>
            <a:lstStyle/>
            <a:p>
              <a:endParaRPr lang="en-GB"/>
            </a:p>
          </p:txBody>
        </p:sp>
        <p:sp>
          <p:nvSpPr>
            <p:cNvPr id="26" name="Freeform 26"/>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31312D"/>
            </a:solidFill>
          </p:spPr>
          <p:txBody>
            <a:bodyPr/>
            <a:lstStyle/>
            <a:p>
              <a:endParaRPr lang="en-GB"/>
            </a:p>
          </p:txBody>
        </p:sp>
        <p:sp>
          <p:nvSpPr>
            <p:cNvPr id="27" name="Freeform 27"/>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31312D"/>
            </a:solidFill>
          </p:spPr>
          <p:txBody>
            <a:bodyPr/>
            <a:lstStyle/>
            <a:p>
              <a:endParaRPr lang="en-GB"/>
            </a:p>
          </p:txBody>
        </p:sp>
        <p:sp>
          <p:nvSpPr>
            <p:cNvPr id="28" name="Freeform 28"/>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31312D"/>
            </a:solidFill>
          </p:spPr>
          <p:txBody>
            <a:bodyPr/>
            <a:lstStyle/>
            <a:p>
              <a:endParaRPr lang="en-GB"/>
            </a:p>
          </p:txBody>
        </p:sp>
        <p:sp>
          <p:nvSpPr>
            <p:cNvPr id="29" name="Freeform 29"/>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FAF7F2"/>
            </a:solidFill>
          </p:spPr>
          <p:txBody>
            <a:bodyPr/>
            <a:lstStyle/>
            <a:p>
              <a:endParaRPr lang="en-GB"/>
            </a:p>
          </p:txBody>
        </p:sp>
      </p:grpSp>
      <p:grpSp>
        <p:nvGrpSpPr>
          <p:cNvPr id="30" name="Group 30"/>
          <p:cNvGrpSpPr/>
          <p:nvPr/>
        </p:nvGrpSpPr>
        <p:grpSpPr>
          <a:xfrm>
            <a:off x="15835270" y="8793669"/>
            <a:ext cx="1424030" cy="523496"/>
            <a:chOff x="0" y="0"/>
            <a:chExt cx="1345399" cy="494590"/>
          </a:xfrm>
        </p:grpSpPr>
        <p:sp>
          <p:nvSpPr>
            <p:cNvPr id="31" name="Freeform 31"/>
            <p:cNvSpPr/>
            <p:nvPr/>
          </p:nvSpPr>
          <p:spPr>
            <a:xfrm>
              <a:off x="0" y="0"/>
              <a:ext cx="1345399" cy="494590"/>
            </a:xfrm>
            <a:custGeom>
              <a:avLst/>
              <a:gdLst/>
              <a:ahLst/>
              <a:cxnLst/>
              <a:rect l="l" t="t" r="r" b="b"/>
              <a:pathLst>
                <a:path w="1345399" h="494590">
                  <a:moveTo>
                    <a:pt x="1142199" y="0"/>
                  </a:moveTo>
                  <a:cubicBezTo>
                    <a:pt x="1254423" y="0"/>
                    <a:pt x="1345399" y="110718"/>
                    <a:pt x="1345399" y="247295"/>
                  </a:cubicBezTo>
                  <a:cubicBezTo>
                    <a:pt x="1345399" y="383872"/>
                    <a:pt x="1254423" y="494590"/>
                    <a:pt x="1142199" y="494590"/>
                  </a:cubicBezTo>
                  <a:lnTo>
                    <a:pt x="203200" y="494590"/>
                  </a:lnTo>
                  <a:cubicBezTo>
                    <a:pt x="90976" y="494590"/>
                    <a:pt x="0" y="383872"/>
                    <a:pt x="0" y="247295"/>
                  </a:cubicBezTo>
                  <a:cubicBezTo>
                    <a:pt x="0" y="110718"/>
                    <a:pt x="90976" y="0"/>
                    <a:pt x="203200" y="0"/>
                  </a:cubicBezTo>
                  <a:close/>
                </a:path>
              </a:pathLst>
            </a:custGeom>
            <a:solidFill>
              <a:srgbClr val="000000">
                <a:alpha val="0"/>
              </a:srgbClr>
            </a:solidFill>
            <a:ln w="19050" cap="sq">
              <a:solidFill>
                <a:srgbClr val="FAF7F2"/>
              </a:solidFill>
              <a:prstDash val="solid"/>
              <a:miter/>
            </a:ln>
          </p:spPr>
          <p:txBody>
            <a:bodyPr/>
            <a:lstStyle/>
            <a:p>
              <a:endParaRPr lang="en-GB"/>
            </a:p>
          </p:txBody>
        </p:sp>
        <p:sp>
          <p:nvSpPr>
            <p:cNvPr id="32" name="TextBox 32"/>
            <p:cNvSpPr txBox="1"/>
            <p:nvPr/>
          </p:nvSpPr>
          <p:spPr>
            <a:xfrm>
              <a:off x="0" y="-38100"/>
              <a:ext cx="1345399" cy="532690"/>
            </a:xfrm>
            <a:prstGeom prst="rect">
              <a:avLst/>
            </a:prstGeom>
          </p:spPr>
          <p:txBody>
            <a:bodyPr lIns="39101" tIns="39101" rIns="39101" bIns="39101" rtlCol="0" anchor="ctr"/>
            <a:lstStyle/>
            <a:p>
              <a:pPr algn="ctr">
                <a:lnSpc>
                  <a:spcPts val="1439"/>
                </a:lnSpc>
              </a:pPr>
              <a:endParaRPr/>
            </a:p>
          </p:txBody>
        </p:sp>
      </p:grpSp>
      <p:sp>
        <p:nvSpPr>
          <p:cNvPr id="33" name="TextBox 33"/>
          <p:cNvSpPr txBox="1"/>
          <p:nvPr/>
        </p:nvSpPr>
        <p:spPr>
          <a:xfrm>
            <a:off x="511088" y="2733223"/>
            <a:ext cx="11835510" cy="5541640"/>
          </a:xfrm>
          <a:prstGeom prst="rect">
            <a:avLst/>
          </a:prstGeom>
        </p:spPr>
        <p:txBody>
          <a:bodyPr lIns="0" tIns="0" rIns="0" bIns="0" rtlCol="0" anchor="t">
            <a:spAutoFit/>
          </a:bodyPr>
          <a:lstStyle/>
          <a:p>
            <a:pPr algn="just">
              <a:lnSpc>
                <a:spcPts val="3420"/>
              </a:lnSpc>
            </a:pPr>
            <a:r>
              <a:rPr lang="en-US" sz="1900" spc="95">
                <a:solidFill>
                  <a:srgbClr val="FAF7F2"/>
                </a:solidFill>
                <a:latin typeface="TT Prosto Sans"/>
              </a:rPr>
              <a:t>CI/CD merupakan pendekatan pengembangan software atau aplikasi yang bertujuan untuk meningkatkan kecepatan pengembangan dan produksi. Dengan menerapkan CI/CD, tim pengembang dapat mengurangi waktu dan usaha yang diperlukan untuk menyatukan dan menguji perubahan yang dilakukan terhadap kode serta integrasi perubahan itu sendiri.</a:t>
            </a:r>
          </a:p>
          <a:p>
            <a:pPr algn="just">
              <a:lnSpc>
                <a:spcPts val="3420"/>
              </a:lnSpc>
            </a:pPr>
            <a:r>
              <a:rPr lang="en-US" sz="1900" spc="95">
                <a:solidFill>
                  <a:srgbClr val="FAF7F2"/>
                </a:solidFill>
                <a:latin typeface="TT Prosto Sans"/>
              </a:rPr>
              <a:t> </a:t>
            </a:r>
          </a:p>
          <a:p>
            <a:pPr algn="just">
              <a:lnSpc>
                <a:spcPts val="3420"/>
              </a:lnSpc>
            </a:pPr>
            <a:r>
              <a:rPr lang="en-US" sz="1900" spc="95">
                <a:solidFill>
                  <a:srgbClr val="FAF7F2"/>
                </a:solidFill>
                <a:latin typeface="TT Prosto Sans"/>
              </a:rPr>
              <a:t>Metode ini memperkenalkan otomatisasi serta monitoring berkelanjutan ke dalam tahapan pengembangan aplikasi. Mulai dari fase integrasi, pengujian, hingga penerapan perubahan. Konsep dari CI/CD adalah continuous integration, continuous delivery, dan continuous deployment. Dengan tujuan menciptakan solusi untuk masalah pengintegrasian kode baru yang dapat menyebabkan konflik berkelanjutan dalam pengembangan aplikasi. Ini juga sering disebut sebagai “Integration Hell”.</a:t>
            </a:r>
          </a:p>
          <a:p>
            <a:pPr marL="0" lvl="0" indent="0" algn="just">
              <a:lnSpc>
                <a:spcPts val="3420"/>
              </a:lnSpc>
              <a:spcBef>
                <a:spcPct val="0"/>
              </a:spcBef>
            </a:pPr>
            <a:endParaRPr lang="en-US" sz="1900" spc="95">
              <a:solidFill>
                <a:srgbClr val="FAF7F2"/>
              </a:solidFill>
              <a:latin typeface="TT Prosto Sans"/>
            </a:endParaRPr>
          </a:p>
        </p:txBody>
      </p:sp>
      <p:sp>
        <p:nvSpPr>
          <p:cNvPr id="34" name="TextBox 34"/>
          <p:cNvSpPr txBox="1"/>
          <p:nvPr/>
        </p:nvSpPr>
        <p:spPr>
          <a:xfrm>
            <a:off x="1028700" y="895350"/>
            <a:ext cx="11274920" cy="819150"/>
          </a:xfrm>
          <a:prstGeom prst="rect">
            <a:avLst/>
          </a:prstGeom>
        </p:spPr>
        <p:txBody>
          <a:bodyPr lIns="0" tIns="0" rIns="0" bIns="0" rtlCol="0" anchor="t">
            <a:spAutoFit/>
          </a:bodyPr>
          <a:lstStyle/>
          <a:p>
            <a:pPr>
              <a:lnSpc>
                <a:spcPts val="6299"/>
              </a:lnSpc>
              <a:spcBef>
                <a:spcPct val="0"/>
              </a:spcBef>
            </a:pPr>
            <a:r>
              <a:rPr lang="en-US" sz="4500" spc="675">
                <a:solidFill>
                  <a:srgbClr val="FAF7F2"/>
                </a:solidFill>
                <a:latin typeface="Horizon"/>
              </a:rPr>
              <a:t>CD/CI</a:t>
            </a:r>
          </a:p>
        </p:txBody>
      </p:sp>
      <p:sp>
        <p:nvSpPr>
          <p:cNvPr id="35" name="TextBox 35"/>
          <p:cNvSpPr txBox="1"/>
          <p:nvPr/>
        </p:nvSpPr>
        <p:spPr>
          <a:xfrm>
            <a:off x="1028700" y="8894012"/>
            <a:ext cx="6962521" cy="316230"/>
          </a:xfrm>
          <a:prstGeom prst="rect">
            <a:avLst/>
          </a:prstGeom>
        </p:spPr>
        <p:txBody>
          <a:bodyPr lIns="0" tIns="0" rIns="0" bIns="0" rtlCol="0" anchor="t">
            <a:spAutoFit/>
          </a:bodyPr>
          <a:lstStyle/>
          <a:p>
            <a:pPr>
              <a:lnSpc>
                <a:spcPts val="2520"/>
              </a:lnSpc>
              <a:spcBef>
                <a:spcPct val="0"/>
              </a:spcBef>
            </a:pPr>
            <a:r>
              <a:rPr lang="en-US" sz="1800" spc="360">
                <a:solidFill>
                  <a:srgbClr val="FAF7F2"/>
                </a:solidFill>
                <a:latin typeface="Beautifully Delicious Sans Heavy"/>
              </a:rPr>
              <a:t>BORCELLE</a:t>
            </a:r>
          </a:p>
        </p:txBody>
      </p:sp>
      <p:sp>
        <p:nvSpPr>
          <p:cNvPr id="36" name="TextBox 36"/>
          <p:cNvSpPr txBox="1"/>
          <p:nvPr/>
        </p:nvSpPr>
        <p:spPr>
          <a:xfrm>
            <a:off x="16065676" y="8873490"/>
            <a:ext cx="963219" cy="316230"/>
          </a:xfrm>
          <a:prstGeom prst="rect">
            <a:avLst/>
          </a:prstGeom>
        </p:spPr>
        <p:txBody>
          <a:bodyPr lIns="0" tIns="0" rIns="0" bIns="0" rtlCol="0" anchor="t">
            <a:spAutoFit/>
          </a:bodyPr>
          <a:lstStyle/>
          <a:p>
            <a:pPr algn="ctr">
              <a:lnSpc>
                <a:spcPts val="2520"/>
              </a:lnSpc>
              <a:spcBef>
                <a:spcPct val="0"/>
              </a:spcBef>
            </a:pPr>
            <a:r>
              <a:rPr lang="en-US" sz="1800" spc="360">
                <a:solidFill>
                  <a:srgbClr val="FAF7F2"/>
                </a:solidFill>
                <a:latin typeface="Beautifully Delicious Sans Heavy"/>
              </a:rPr>
              <a:t>07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3481785" y="-8238629"/>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grpSp>
        <p:nvGrpSpPr>
          <p:cNvPr id="5" name="Group 5"/>
          <p:cNvGrpSpPr/>
          <p:nvPr/>
        </p:nvGrpSpPr>
        <p:grpSpPr>
          <a:xfrm>
            <a:off x="6654650" y="1870573"/>
            <a:ext cx="10604650" cy="6545854"/>
            <a:chOff x="0" y="0"/>
            <a:chExt cx="2792994" cy="1724011"/>
          </a:xfrm>
        </p:grpSpPr>
        <p:sp>
          <p:nvSpPr>
            <p:cNvPr id="6" name="Freeform 6"/>
            <p:cNvSpPr/>
            <p:nvPr/>
          </p:nvSpPr>
          <p:spPr>
            <a:xfrm>
              <a:off x="0" y="0"/>
              <a:ext cx="2792994" cy="1724011"/>
            </a:xfrm>
            <a:custGeom>
              <a:avLst/>
              <a:gdLst/>
              <a:ahLst/>
              <a:cxnLst/>
              <a:rect l="l" t="t" r="r" b="b"/>
              <a:pathLst>
                <a:path w="2792994" h="1724011">
                  <a:moveTo>
                    <a:pt x="47453" y="0"/>
                  </a:moveTo>
                  <a:lnTo>
                    <a:pt x="2745541" y="0"/>
                  </a:lnTo>
                  <a:cubicBezTo>
                    <a:pt x="2771749" y="0"/>
                    <a:pt x="2792994" y="21246"/>
                    <a:pt x="2792994" y="47453"/>
                  </a:cubicBezTo>
                  <a:lnTo>
                    <a:pt x="2792994" y="1676558"/>
                  </a:lnTo>
                  <a:cubicBezTo>
                    <a:pt x="2792994" y="1689143"/>
                    <a:pt x="2787995" y="1701213"/>
                    <a:pt x="2779095" y="1710112"/>
                  </a:cubicBezTo>
                  <a:cubicBezTo>
                    <a:pt x="2770196" y="1719011"/>
                    <a:pt x="2758126" y="1724011"/>
                    <a:pt x="2745541" y="1724011"/>
                  </a:cubicBezTo>
                  <a:lnTo>
                    <a:pt x="47453" y="1724011"/>
                  </a:lnTo>
                  <a:cubicBezTo>
                    <a:pt x="34868" y="1724011"/>
                    <a:pt x="22798" y="1719011"/>
                    <a:pt x="13899" y="1710112"/>
                  </a:cubicBezTo>
                  <a:cubicBezTo>
                    <a:pt x="5000" y="1701213"/>
                    <a:pt x="0" y="1689143"/>
                    <a:pt x="0" y="1676558"/>
                  </a:cubicBezTo>
                  <a:lnTo>
                    <a:pt x="0" y="47453"/>
                  </a:lnTo>
                  <a:cubicBezTo>
                    <a:pt x="0" y="34868"/>
                    <a:pt x="5000" y="22798"/>
                    <a:pt x="13899" y="13899"/>
                  </a:cubicBezTo>
                  <a:cubicBezTo>
                    <a:pt x="22798" y="5000"/>
                    <a:pt x="34868" y="0"/>
                    <a:pt x="47453" y="0"/>
                  </a:cubicBezTo>
                  <a:close/>
                </a:path>
              </a:pathLst>
            </a:custGeom>
            <a:solidFill>
              <a:srgbClr val="000000">
                <a:alpha val="0"/>
              </a:srgbClr>
            </a:solidFill>
            <a:ln w="28575" cap="rnd">
              <a:solidFill>
                <a:srgbClr val="FAF7F2"/>
              </a:solidFill>
              <a:prstDash val="solid"/>
              <a:round/>
            </a:ln>
          </p:spPr>
          <p:txBody>
            <a:bodyPr/>
            <a:lstStyle/>
            <a:p>
              <a:endParaRPr lang="en-GB"/>
            </a:p>
          </p:txBody>
        </p:sp>
        <p:sp>
          <p:nvSpPr>
            <p:cNvPr id="7" name="TextBox 7"/>
            <p:cNvSpPr txBox="1"/>
            <p:nvPr/>
          </p:nvSpPr>
          <p:spPr>
            <a:xfrm>
              <a:off x="0" y="-123825"/>
              <a:ext cx="2792994" cy="1847836"/>
            </a:xfrm>
            <a:prstGeom prst="rect">
              <a:avLst/>
            </a:prstGeom>
          </p:spPr>
          <p:txBody>
            <a:bodyPr lIns="50800" tIns="50800" rIns="50800" bIns="50800" rtlCol="0" anchor="ctr"/>
            <a:lstStyle/>
            <a:p>
              <a:pPr algn="ctr">
                <a:lnSpc>
                  <a:spcPts val="3150"/>
                </a:lnSpc>
              </a:pPr>
              <a:endParaRPr/>
            </a:p>
          </p:txBody>
        </p:sp>
      </p:grpSp>
      <p:grpSp>
        <p:nvGrpSpPr>
          <p:cNvPr id="8" name="Group 8"/>
          <p:cNvGrpSpPr>
            <a:grpSpLocks noChangeAspect="1"/>
          </p:cNvGrpSpPr>
          <p:nvPr/>
        </p:nvGrpSpPr>
        <p:grpSpPr>
          <a:xfrm>
            <a:off x="-3806388" y="2534941"/>
            <a:ext cx="9937425" cy="5699987"/>
            <a:chOff x="0" y="0"/>
            <a:chExt cx="7981950" cy="4578350"/>
          </a:xfrm>
        </p:grpSpPr>
        <p:sp>
          <p:nvSpPr>
            <p:cNvPr id="9" name="Freeform 9"/>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31312D"/>
            </a:solidFill>
          </p:spPr>
          <p:txBody>
            <a:bodyPr/>
            <a:lstStyle/>
            <a:p>
              <a:endParaRPr lang="en-GB"/>
            </a:p>
          </p:txBody>
        </p:sp>
        <p:sp>
          <p:nvSpPr>
            <p:cNvPr id="10" name="Freeform 10"/>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FAF7F2"/>
            </a:solidFill>
          </p:spPr>
          <p:txBody>
            <a:bodyPr/>
            <a:lstStyle/>
            <a:p>
              <a:endParaRPr lang="en-GB"/>
            </a:p>
          </p:txBody>
        </p:sp>
        <p:sp>
          <p:nvSpPr>
            <p:cNvPr id="11" name="Freeform 11"/>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FAF7F2"/>
            </a:solidFill>
          </p:spPr>
          <p:txBody>
            <a:bodyPr/>
            <a:lstStyle/>
            <a:p>
              <a:endParaRPr lang="en-GB"/>
            </a:p>
          </p:txBody>
        </p:sp>
        <p:sp>
          <p:nvSpPr>
            <p:cNvPr id="12" name="Freeform 12"/>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FAF7F2"/>
            </a:solidFill>
          </p:spPr>
          <p:txBody>
            <a:bodyPr/>
            <a:lstStyle/>
            <a:p>
              <a:endParaRPr lang="en-GB"/>
            </a:p>
          </p:txBody>
        </p:sp>
        <p:sp>
          <p:nvSpPr>
            <p:cNvPr id="13" name="Freeform 13"/>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3"/>
              <a:stretch>
                <a:fillRect t="-3228" b="-3228"/>
              </a:stretch>
            </a:blipFill>
          </p:spPr>
          <p:txBody>
            <a:bodyPr/>
            <a:lstStyle/>
            <a:p>
              <a:endParaRPr lang="en-GB"/>
            </a:p>
          </p:txBody>
        </p:sp>
      </p:grpSp>
      <p:grpSp>
        <p:nvGrpSpPr>
          <p:cNvPr id="14" name="Group 14"/>
          <p:cNvGrpSpPr/>
          <p:nvPr/>
        </p:nvGrpSpPr>
        <p:grpSpPr>
          <a:xfrm>
            <a:off x="15835270" y="8793669"/>
            <a:ext cx="1424030" cy="523496"/>
            <a:chOff x="0" y="0"/>
            <a:chExt cx="1345399" cy="494590"/>
          </a:xfrm>
        </p:grpSpPr>
        <p:sp>
          <p:nvSpPr>
            <p:cNvPr id="15" name="Freeform 15"/>
            <p:cNvSpPr/>
            <p:nvPr/>
          </p:nvSpPr>
          <p:spPr>
            <a:xfrm>
              <a:off x="0" y="0"/>
              <a:ext cx="1345399" cy="494590"/>
            </a:xfrm>
            <a:custGeom>
              <a:avLst/>
              <a:gdLst/>
              <a:ahLst/>
              <a:cxnLst/>
              <a:rect l="l" t="t" r="r" b="b"/>
              <a:pathLst>
                <a:path w="1345399" h="494590">
                  <a:moveTo>
                    <a:pt x="1142199" y="0"/>
                  </a:moveTo>
                  <a:cubicBezTo>
                    <a:pt x="1254423" y="0"/>
                    <a:pt x="1345399" y="110718"/>
                    <a:pt x="1345399" y="247295"/>
                  </a:cubicBezTo>
                  <a:cubicBezTo>
                    <a:pt x="1345399" y="383872"/>
                    <a:pt x="1254423" y="494590"/>
                    <a:pt x="1142199" y="494590"/>
                  </a:cubicBezTo>
                  <a:lnTo>
                    <a:pt x="203200" y="494590"/>
                  </a:lnTo>
                  <a:cubicBezTo>
                    <a:pt x="90976" y="494590"/>
                    <a:pt x="0" y="383872"/>
                    <a:pt x="0" y="247295"/>
                  </a:cubicBezTo>
                  <a:cubicBezTo>
                    <a:pt x="0" y="110718"/>
                    <a:pt x="90976" y="0"/>
                    <a:pt x="203200" y="0"/>
                  </a:cubicBezTo>
                  <a:close/>
                </a:path>
              </a:pathLst>
            </a:custGeom>
            <a:solidFill>
              <a:srgbClr val="000000">
                <a:alpha val="0"/>
              </a:srgbClr>
            </a:solidFill>
            <a:ln w="19050" cap="sq">
              <a:solidFill>
                <a:srgbClr val="FAF7F2"/>
              </a:solidFill>
              <a:prstDash val="solid"/>
              <a:miter/>
            </a:ln>
          </p:spPr>
          <p:txBody>
            <a:bodyPr/>
            <a:lstStyle/>
            <a:p>
              <a:endParaRPr lang="en-GB"/>
            </a:p>
          </p:txBody>
        </p:sp>
        <p:sp>
          <p:nvSpPr>
            <p:cNvPr id="16" name="TextBox 16"/>
            <p:cNvSpPr txBox="1"/>
            <p:nvPr/>
          </p:nvSpPr>
          <p:spPr>
            <a:xfrm>
              <a:off x="0" y="-38100"/>
              <a:ext cx="1345399" cy="532690"/>
            </a:xfrm>
            <a:prstGeom prst="rect">
              <a:avLst/>
            </a:prstGeom>
          </p:spPr>
          <p:txBody>
            <a:bodyPr lIns="39101" tIns="39101" rIns="39101" bIns="39101" rtlCol="0" anchor="ctr"/>
            <a:lstStyle/>
            <a:p>
              <a:pPr algn="ctr">
                <a:lnSpc>
                  <a:spcPts val="1439"/>
                </a:lnSpc>
              </a:pPr>
              <a:endParaRPr/>
            </a:p>
          </p:txBody>
        </p:sp>
      </p:grpSp>
      <p:sp>
        <p:nvSpPr>
          <p:cNvPr id="17" name="TextBox 17"/>
          <p:cNvSpPr txBox="1"/>
          <p:nvPr/>
        </p:nvSpPr>
        <p:spPr>
          <a:xfrm>
            <a:off x="8719944" y="2225137"/>
            <a:ext cx="7666007" cy="5924545"/>
          </a:xfrm>
          <a:prstGeom prst="rect">
            <a:avLst/>
          </a:prstGeom>
        </p:spPr>
        <p:txBody>
          <a:bodyPr lIns="0" tIns="0" rIns="0" bIns="0" rtlCol="0" anchor="t">
            <a:spAutoFit/>
          </a:bodyPr>
          <a:lstStyle/>
          <a:p>
            <a:pPr algn="just">
              <a:lnSpc>
                <a:spcPts val="3600"/>
              </a:lnSpc>
            </a:pPr>
            <a:r>
              <a:rPr lang="en-US" sz="2000" spc="100">
                <a:solidFill>
                  <a:srgbClr val="FAF7F2"/>
                </a:solidFill>
                <a:latin typeface="TT Prosto Sans"/>
              </a:rPr>
              <a:t>Langkah-langkah singkat untuk membuat dan mengatur GitHub Actions:</a:t>
            </a:r>
          </a:p>
          <a:p>
            <a:pPr algn="just">
              <a:lnSpc>
                <a:spcPts val="3600"/>
              </a:lnSpc>
            </a:pPr>
            <a:endParaRPr lang="en-US" sz="2000" spc="100">
              <a:solidFill>
                <a:srgbClr val="FAF7F2"/>
              </a:solidFill>
              <a:latin typeface="TT Prosto Sans"/>
            </a:endParaRPr>
          </a:p>
          <a:p>
            <a:pPr algn="just">
              <a:lnSpc>
                <a:spcPts val="3600"/>
              </a:lnSpc>
            </a:pPr>
            <a:r>
              <a:rPr lang="en-US" sz="2000" spc="100">
                <a:solidFill>
                  <a:srgbClr val="FAF7F2"/>
                </a:solidFill>
                <a:latin typeface="TT Prosto Sans"/>
              </a:rPr>
              <a:t>1. Pastikan memiliki repositori GitHub.</a:t>
            </a:r>
          </a:p>
          <a:p>
            <a:pPr algn="just">
              <a:lnSpc>
                <a:spcPts val="3600"/>
              </a:lnSpc>
            </a:pPr>
            <a:r>
              <a:rPr lang="en-US" sz="2000" spc="100">
                <a:solidFill>
                  <a:srgbClr val="FAF7F2"/>
                </a:solidFill>
                <a:latin typeface="TT Prosto Sans"/>
              </a:rPr>
              <a:t>2. Buka repositori dan klik tab "Actions".</a:t>
            </a:r>
          </a:p>
          <a:p>
            <a:pPr algn="just">
              <a:lnSpc>
                <a:spcPts val="3600"/>
              </a:lnSpc>
            </a:pPr>
            <a:r>
              <a:rPr lang="en-US" sz="2000" spc="100">
                <a:solidFill>
                  <a:srgbClr val="FAF7F2"/>
                </a:solidFill>
                <a:latin typeface="TT Prosto Sans"/>
              </a:rPr>
              <a:t>3. Pilih tindakan dari template atau buat tindakan kustom.</a:t>
            </a:r>
          </a:p>
          <a:p>
            <a:pPr algn="just">
              <a:lnSpc>
                <a:spcPts val="3600"/>
              </a:lnSpc>
            </a:pPr>
            <a:r>
              <a:rPr lang="en-US" sz="2000" spc="100">
                <a:solidFill>
                  <a:srgbClr val="FAF7F2"/>
                </a:solidFill>
                <a:latin typeface="TT Prosto Sans"/>
              </a:rPr>
              <a:t>4. Edit konfigurasi GitHub Actions.</a:t>
            </a:r>
          </a:p>
          <a:p>
            <a:pPr algn="just">
              <a:lnSpc>
                <a:spcPts val="3600"/>
              </a:lnSpc>
            </a:pPr>
            <a:r>
              <a:rPr lang="en-US" sz="2000" spc="100">
                <a:solidFill>
                  <a:srgbClr val="FAF7F2"/>
                </a:solidFill>
                <a:latin typeface="TT Prosto Sans"/>
              </a:rPr>
              <a:t>5. Simpan konfigurasi ke direktori `.github/workflows`.</a:t>
            </a:r>
          </a:p>
          <a:p>
            <a:pPr algn="just">
              <a:lnSpc>
                <a:spcPts val="3600"/>
              </a:lnSpc>
            </a:pPr>
            <a:r>
              <a:rPr lang="en-US" sz="2000" spc="100">
                <a:solidFill>
                  <a:srgbClr val="FAF7F2"/>
                </a:solidFill>
                <a:latin typeface="TT Prosto Sans"/>
              </a:rPr>
              <a:t>6. Commit dan push konfigurasi ke repositori.</a:t>
            </a:r>
          </a:p>
          <a:p>
            <a:pPr algn="just">
              <a:lnSpc>
                <a:spcPts val="3600"/>
              </a:lnSpc>
            </a:pPr>
            <a:r>
              <a:rPr lang="en-US" sz="2000" spc="100">
                <a:solidFill>
                  <a:srgbClr val="FAF7F2"/>
                </a:solidFill>
                <a:latin typeface="TT Prosto Sans"/>
              </a:rPr>
              <a:t>7. Lihat status CI/CD di tab "Actions".</a:t>
            </a:r>
          </a:p>
          <a:p>
            <a:pPr algn="just">
              <a:lnSpc>
                <a:spcPts val="3600"/>
              </a:lnSpc>
            </a:pPr>
            <a:r>
              <a:rPr lang="en-US" sz="2000" spc="100">
                <a:solidFill>
                  <a:srgbClr val="FAF7F2"/>
                </a:solidFill>
                <a:latin typeface="TT Prosto Sans"/>
              </a:rPr>
              <a:t>8. Pantau hasil CI/CD.</a:t>
            </a:r>
          </a:p>
          <a:p>
            <a:pPr marL="0" lvl="0" indent="0" algn="just">
              <a:lnSpc>
                <a:spcPts val="3600"/>
              </a:lnSpc>
              <a:spcBef>
                <a:spcPct val="0"/>
              </a:spcBef>
            </a:pPr>
            <a:r>
              <a:rPr lang="en-US" sz="2000" spc="100">
                <a:solidFill>
                  <a:srgbClr val="FAF7F2"/>
                </a:solidFill>
                <a:latin typeface="TT Prosto Sans"/>
              </a:rPr>
              <a:t>9. Kelola dan tambahkan tindakan sesuai kebutuhan.</a:t>
            </a:r>
          </a:p>
        </p:txBody>
      </p:sp>
      <p:sp>
        <p:nvSpPr>
          <p:cNvPr id="18" name="TextBox 18"/>
          <p:cNvSpPr txBox="1"/>
          <p:nvPr/>
        </p:nvSpPr>
        <p:spPr>
          <a:xfrm>
            <a:off x="682055" y="152400"/>
            <a:ext cx="16422605" cy="1619250"/>
          </a:xfrm>
          <a:prstGeom prst="rect">
            <a:avLst/>
          </a:prstGeom>
        </p:spPr>
        <p:txBody>
          <a:bodyPr lIns="0" tIns="0" rIns="0" bIns="0" rtlCol="0" anchor="t">
            <a:spAutoFit/>
          </a:bodyPr>
          <a:lstStyle/>
          <a:p>
            <a:pPr>
              <a:lnSpc>
                <a:spcPts val="6299"/>
              </a:lnSpc>
              <a:spcBef>
                <a:spcPct val="0"/>
              </a:spcBef>
            </a:pPr>
            <a:r>
              <a:rPr lang="en-US" sz="4500" spc="675">
                <a:solidFill>
                  <a:srgbClr val="FAF7F2"/>
                </a:solidFill>
                <a:latin typeface="Horizon"/>
              </a:rPr>
              <a:t>LANGKAH LANGKAH KONFIGURASI</a:t>
            </a:r>
          </a:p>
        </p:txBody>
      </p:sp>
      <p:sp>
        <p:nvSpPr>
          <p:cNvPr id="19" name="TextBox 19"/>
          <p:cNvSpPr txBox="1"/>
          <p:nvPr/>
        </p:nvSpPr>
        <p:spPr>
          <a:xfrm>
            <a:off x="1028700" y="8894012"/>
            <a:ext cx="6962521" cy="316230"/>
          </a:xfrm>
          <a:prstGeom prst="rect">
            <a:avLst/>
          </a:prstGeom>
        </p:spPr>
        <p:txBody>
          <a:bodyPr lIns="0" tIns="0" rIns="0" bIns="0" rtlCol="0" anchor="t">
            <a:spAutoFit/>
          </a:bodyPr>
          <a:lstStyle/>
          <a:p>
            <a:pPr>
              <a:lnSpc>
                <a:spcPts val="2520"/>
              </a:lnSpc>
              <a:spcBef>
                <a:spcPct val="0"/>
              </a:spcBef>
            </a:pPr>
            <a:r>
              <a:rPr lang="en-US" sz="1800" spc="360">
                <a:solidFill>
                  <a:srgbClr val="FAF7F2"/>
                </a:solidFill>
                <a:latin typeface="Beautifully Delicious Sans Heavy"/>
              </a:rPr>
              <a:t>BORCELLE</a:t>
            </a:r>
          </a:p>
        </p:txBody>
      </p:sp>
      <p:sp>
        <p:nvSpPr>
          <p:cNvPr id="20" name="TextBox 20"/>
          <p:cNvSpPr txBox="1"/>
          <p:nvPr/>
        </p:nvSpPr>
        <p:spPr>
          <a:xfrm>
            <a:off x="16065676" y="8873490"/>
            <a:ext cx="963219" cy="316230"/>
          </a:xfrm>
          <a:prstGeom prst="rect">
            <a:avLst/>
          </a:prstGeom>
        </p:spPr>
        <p:txBody>
          <a:bodyPr lIns="0" tIns="0" rIns="0" bIns="0" rtlCol="0" anchor="t">
            <a:spAutoFit/>
          </a:bodyPr>
          <a:lstStyle/>
          <a:p>
            <a:pPr algn="ctr">
              <a:lnSpc>
                <a:spcPts val="2520"/>
              </a:lnSpc>
              <a:spcBef>
                <a:spcPct val="0"/>
              </a:spcBef>
            </a:pPr>
            <a:r>
              <a:rPr lang="en-US" sz="1800" spc="360">
                <a:solidFill>
                  <a:srgbClr val="FAF7F2"/>
                </a:solidFill>
                <a:latin typeface="Beautifully Delicious Sans Heavy"/>
              </a:rPr>
              <a:t>08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92923"/>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5400000">
            <a:off x="3481785" y="-8238629"/>
            <a:ext cx="17164144" cy="24732196"/>
            <a:chOff x="0" y="0"/>
            <a:chExt cx="3172968" cy="4572000"/>
          </a:xfrm>
        </p:grpSpPr>
        <p:sp>
          <p:nvSpPr>
            <p:cNvPr id="3" name="Freeform 3"/>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solidFill>
              <a:srgbClr val="151410">
                <a:alpha val="60000"/>
              </a:srgbClr>
            </a:solidFill>
            <a:ln w="12700">
              <a:solidFill>
                <a:srgbClr val="000000"/>
              </a:solidFill>
            </a:ln>
          </p:spPr>
          <p:txBody>
            <a:bodyPr/>
            <a:lstStyle/>
            <a:p>
              <a:endParaRPr lang="en-GB"/>
            </a:p>
          </p:txBody>
        </p:sp>
        <p:sp>
          <p:nvSpPr>
            <p:cNvPr id="4" name="Freeform 4"/>
            <p:cNvSpPr/>
            <p:nvPr/>
          </p:nvSpPr>
          <p:spPr>
            <a:xfrm>
              <a:off x="2794" y="0"/>
              <a:ext cx="3167380" cy="4572000"/>
            </a:xfrm>
            <a:custGeom>
              <a:avLst/>
              <a:gdLst/>
              <a:ahLst/>
              <a:cxnLst/>
              <a:rect l="l" t="t" r="r" b="b"/>
              <a:pathLst>
                <a:path w="3167380" h="4572000">
                  <a:moveTo>
                    <a:pt x="3167380" y="0"/>
                  </a:moveTo>
                  <a:lnTo>
                    <a:pt x="3167380" y="4572000"/>
                  </a:lnTo>
                  <a:lnTo>
                    <a:pt x="0" y="4572000"/>
                  </a:lnTo>
                  <a:lnTo>
                    <a:pt x="0" y="0"/>
                  </a:lnTo>
                  <a:lnTo>
                    <a:pt x="3167380" y="0"/>
                  </a:lnTo>
                  <a:close/>
                </a:path>
              </a:pathLst>
            </a:custGeom>
            <a:blipFill>
              <a:blip r:embed="rId2">
                <a:alphaModFix amt="60000"/>
              </a:blip>
              <a:stretch>
                <a:fillRect l="-160" r="-160"/>
              </a:stretch>
            </a:blipFill>
          </p:spPr>
          <p:txBody>
            <a:bodyPr/>
            <a:lstStyle/>
            <a:p>
              <a:endParaRPr lang="en-GB"/>
            </a:p>
          </p:txBody>
        </p:sp>
      </p:grpSp>
      <p:grpSp>
        <p:nvGrpSpPr>
          <p:cNvPr id="5" name="Group 5"/>
          <p:cNvGrpSpPr>
            <a:grpSpLocks noChangeAspect="1"/>
          </p:cNvGrpSpPr>
          <p:nvPr/>
        </p:nvGrpSpPr>
        <p:grpSpPr>
          <a:xfrm>
            <a:off x="9550645" y="2387776"/>
            <a:ext cx="9127517" cy="5235433"/>
            <a:chOff x="0" y="0"/>
            <a:chExt cx="7981950" cy="4578350"/>
          </a:xfrm>
        </p:grpSpPr>
        <p:sp>
          <p:nvSpPr>
            <p:cNvPr id="6" name="Freeform 6"/>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31312D"/>
            </a:solidFill>
          </p:spPr>
          <p:txBody>
            <a:bodyPr/>
            <a:lstStyle/>
            <a:p>
              <a:endParaRPr lang="en-GB"/>
            </a:p>
          </p:txBody>
        </p:sp>
        <p:sp>
          <p:nvSpPr>
            <p:cNvPr id="7" name="Freeform 7"/>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FAF7F2"/>
            </a:solidFill>
          </p:spPr>
          <p:txBody>
            <a:bodyPr/>
            <a:lstStyle/>
            <a:p>
              <a:endParaRPr lang="en-GB"/>
            </a:p>
          </p:txBody>
        </p:sp>
        <p:sp>
          <p:nvSpPr>
            <p:cNvPr id="8" name="Freeform 8"/>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FAF7F2"/>
            </a:solidFill>
          </p:spPr>
          <p:txBody>
            <a:bodyPr/>
            <a:lstStyle/>
            <a:p>
              <a:endParaRPr lang="en-GB"/>
            </a:p>
          </p:txBody>
        </p:sp>
        <p:sp>
          <p:nvSpPr>
            <p:cNvPr id="9" name="Freeform 9"/>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FAF7F2"/>
            </a:solidFill>
          </p:spPr>
          <p:txBody>
            <a:bodyPr/>
            <a:lstStyle/>
            <a:p>
              <a:endParaRPr lang="en-GB"/>
            </a:p>
          </p:txBody>
        </p:sp>
        <p:sp>
          <p:nvSpPr>
            <p:cNvPr id="10" name="Freeform 10"/>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3"/>
              <a:stretch>
                <a:fillRect t="-69914" b="-69914"/>
              </a:stretch>
            </a:blipFill>
          </p:spPr>
          <p:txBody>
            <a:bodyPr/>
            <a:lstStyle/>
            <a:p>
              <a:endParaRPr lang="en-GB"/>
            </a:p>
          </p:txBody>
        </p:sp>
      </p:grpSp>
      <p:grpSp>
        <p:nvGrpSpPr>
          <p:cNvPr id="11" name="Group 11"/>
          <p:cNvGrpSpPr>
            <a:grpSpLocks noChangeAspect="1"/>
          </p:cNvGrpSpPr>
          <p:nvPr/>
        </p:nvGrpSpPr>
        <p:grpSpPr>
          <a:xfrm>
            <a:off x="15577546" y="3426851"/>
            <a:ext cx="3363508" cy="4660912"/>
            <a:chOff x="0" y="0"/>
            <a:chExt cx="4734560" cy="6560820"/>
          </a:xfrm>
        </p:grpSpPr>
        <p:sp>
          <p:nvSpPr>
            <p:cNvPr id="12" name="Freeform 12"/>
            <p:cNvSpPr/>
            <p:nvPr/>
          </p:nvSpPr>
          <p:spPr>
            <a:xfrm>
              <a:off x="36830" y="50800"/>
              <a:ext cx="4645660" cy="6473190"/>
            </a:xfrm>
            <a:custGeom>
              <a:avLst/>
              <a:gdLst/>
              <a:ahLst/>
              <a:cxnLst/>
              <a:rect l="l" t="t" r="r" b="b"/>
              <a:pathLst>
                <a:path w="4645660" h="6473190">
                  <a:moveTo>
                    <a:pt x="4368800" y="0"/>
                  </a:moveTo>
                  <a:lnTo>
                    <a:pt x="276860" y="0"/>
                  </a:lnTo>
                  <a:cubicBezTo>
                    <a:pt x="124460" y="0"/>
                    <a:pt x="0" y="123190"/>
                    <a:pt x="0" y="276860"/>
                  </a:cubicBezTo>
                  <a:lnTo>
                    <a:pt x="0" y="6196330"/>
                  </a:lnTo>
                  <a:cubicBezTo>
                    <a:pt x="0" y="6350000"/>
                    <a:pt x="124460" y="6473190"/>
                    <a:pt x="276860" y="6473190"/>
                  </a:cubicBezTo>
                  <a:lnTo>
                    <a:pt x="4368800" y="6473190"/>
                  </a:lnTo>
                  <a:cubicBezTo>
                    <a:pt x="4522470" y="6473190"/>
                    <a:pt x="4645660" y="6348730"/>
                    <a:pt x="4645660" y="6196330"/>
                  </a:cubicBezTo>
                  <a:lnTo>
                    <a:pt x="4645660" y="276860"/>
                  </a:lnTo>
                  <a:cubicBezTo>
                    <a:pt x="4645660" y="123190"/>
                    <a:pt x="4522470" y="0"/>
                    <a:pt x="4368800" y="0"/>
                  </a:cubicBezTo>
                  <a:close/>
                  <a:moveTo>
                    <a:pt x="4425950" y="6156960"/>
                  </a:moveTo>
                  <a:cubicBezTo>
                    <a:pt x="4425950" y="6212840"/>
                    <a:pt x="4380230" y="6258560"/>
                    <a:pt x="4324350" y="6258560"/>
                  </a:cubicBezTo>
                  <a:lnTo>
                    <a:pt x="321310" y="6258560"/>
                  </a:lnTo>
                  <a:cubicBezTo>
                    <a:pt x="265430" y="6258560"/>
                    <a:pt x="219710" y="6212840"/>
                    <a:pt x="219710" y="6156960"/>
                  </a:cubicBezTo>
                  <a:lnTo>
                    <a:pt x="219710" y="316230"/>
                  </a:lnTo>
                  <a:cubicBezTo>
                    <a:pt x="219710" y="260350"/>
                    <a:pt x="265430" y="214630"/>
                    <a:pt x="321310" y="214630"/>
                  </a:cubicBezTo>
                  <a:lnTo>
                    <a:pt x="4325620" y="214630"/>
                  </a:lnTo>
                  <a:cubicBezTo>
                    <a:pt x="4381500" y="214630"/>
                    <a:pt x="4427220" y="260350"/>
                    <a:pt x="4427220" y="316230"/>
                  </a:cubicBezTo>
                  <a:lnTo>
                    <a:pt x="4427220" y="6156960"/>
                  </a:lnTo>
                  <a:close/>
                </a:path>
              </a:pathLst>
            </a:custGeom>
            <a:solidFill>
              <a:srgbClr val="31312D"/>
            </a:solidFill>
          </p:spPr>
          <p:txBody>
            <a:bodyPr/>
            <a:lstStyle/>
            <a:p>
              <a:endParaRPr lang="en-GB"/>
            </a:p>
          </p:txBody>
        </p:sp>
        <p:sp>
          <p:nvSpPr>
            <p:cNvPr id="13" name="Freeform 13"/>
            <p:cNvSpPr/>
            <p:nvPr/>
          </p:nvSpPr>
          <p:spPr>
            <a:xfrm>
              <a:off x="0" y="16511"/>
              <a:ext cx="4716780" cy="6544310"/>
            </a:xfrm>
            <a:custGeom>
              <a:avLst/>
              <a:gdLst/>
              <a:ahLst/>
              <a:cxnLst/>
              <a:rect l="l" t="t" r="r" b="b"/>
              <a:pathLst>
                <a:path w="4716780" h="6544310">
                  <a:moveTo>
                    <a:pt x="4395470" y="36829"/>
                  </a:moveTo>
                  <a:cubicBezTo>
                    <a:pt x="4552950" y="36829"/>
                    <a:pt x="4681220" y="165099"/>
                    <a:pt x="4681220" y="322579"/>
                  </a:cubicBezTo>
                  <a:lnTo>
                    <a:pt x="4681220" y="6222999"/>
                  </a:lnTo>
                  <a:cubicBezTo>
                    <a:pt x="4681220" y="6380479"/>
                    <a:pt x="4552950" y="6508750"/>
                    <a:pt x="4395470" y="6508750"/>
                  </a:cubicBezTo>
                  <a:lnTo>
                    <a:pt x="321310" y="6508750"/>
                  </a:lnTo>
                  <a:cubicBezTo>
                    <a:pt x="163830" y="6508750"/>
                    <a:pt x="35560" y="6380480"/>
                    <a:pt x="35560" y="6223000"/>
                  </a:cubicBezTo>
                  <a:lnTo>
                    <a:pt x="35560" y="322580"/>
                  </a:lnTo>
                  <a:cubicBezTo>
                    <a:pt x="35560" y="165100"/>
                    <a:pt x="163830" y="36830"/>
                    <a:pt x="321310" y="36830"/>
                  </a:cubicBezTo>
                  <a:lnTo>
                    <a:pt x="4395470" y="36830"/>
                  </a:lnTo>
                  <a:moveTo>
                    <a:pt x="4395470" y="0"/>
                  </a:moveTo>
                  <a:lnTo>
                    <a:pt x="321310" y="0"/>
                  </a:lnTo>
                  <a:cubicBezTo>
                    <a:pt x="143510" y="0"/>
                    <a:pt x="0" y="144780"/>
                    <a:pt x="0" y="322580"/>
                  </a:cubicBezTo>
                  <a:lnTo>
                    <a:pt x="0" y="6223000"/>
                  </a:lnTo>
                  <a:cubicBezTo>
                    <a:pt x="0" y="6400800"/>
                    <a:pt x="143510" y="6544309"/>
                    <a:pt x="321310" y="6544309"/>
                  </a:cubicBezTo>
                  <a:lnTo>
                    <a:pt x="4395470" y="6544309"/>
                  </a:lnTo>
                  <a:cubicBezTo>
                    <a:pt x="4573270" y="6544309"/>
                    <a:pt x="4716780" y="6400800"/>
                    <a:pt x="4716780" y="6223000"/>
                  </a:cubicBezTo>
                  <a:lnTo>
                    <a:pt x="4716780" y="322580"/>
                  </a:lnTo>
                  <a:cubicBezTo>
                    <a:pt x="4716780" y="144780"/>
                    <a:pt x="4573270" y="0"/>
                    <a:pt x="4395470" y="0"/>
                  </a:cubicBezTo>
                  <a:close/>
                </a:path>
              </a:pathLst>
            </a:custGeom>
            <a:solidFill>
              <a:srgbClr val="FAF7F2"/>
            </a:solidFill>
          </p:spPr>
          <p:txBody>
            <a:bodyPr/>
            <a:lstStyle/>
            <a:p>
              <a:endParaRPr lang="en-GB"/>
            </a:p>
          </p:txBody>
        </p:sp>
        <p:sp>
          <p:nvSpPr>
            <p:cNvPr id="14" name="Freeform 14"/>
            <p:cNvSpPr/>
            <p:nvPr/>
          </p:nvSpPr>
          <p:spPr>
            <a:xfrm>
              <a:off x="256540" y="265430"/>
              <a:ext cx="4207510" cy="6043930"/>
            </a:xfrm>
            <a:custGeom>
              <a:avLst/>
              <a:gdLst/>
              <a:ahLst/>
              <a:cxnLst/>
              <a:rect l="l" t="t" r="r" b="b"/>
              <a:pathLst>
                <a:path w="4207510" h="6043930">
                  <a:moveTo>
                    <a:pt x="4206240" y="5942330"/>
                  </a:moveTo>
                  <a:cubicBezTo>
                    <a:pt x="4206240" y="5998210"/>
                    <a:pt x="4160520" y="6043930"/>
                    <a:pt x="4104640" y="6043930"/>
                  </a:cubicBezTo>
                  <a:lnTo>
                    <a:pt x="101600" y="6043930"/>
                  </a:lnTo>
                  <a:cubicBezTo>
                    <a:pt x="45720" y="6043930"/>
                    <a:pt x="0" y="5998210"/>
                    <a:pt x="0" y="5942330"/>
                  </a:cubicBezTo>
                  <a:lnTo>
                    <a:pt x="0" y="101600"/>
                  </a:lnTo>
                  <a:cubicBezTo>
                    <a:pt x="0" y="45720"/>
                    <a:pt x="45720" y="0"/>
                    <a:pt x="101600" y="0"/>
                  </a:cubicBezTo>
                  <a:lnTo>
                    <a:pt x="4105910" y="0"/>
                  </a:lnTo>
                  <a:cubicBezTo>
                    <a:pt x="4161790" y="0"/>
                    <a:pt x="4207510" y="45720"/>
                    <a:pt x="4207510" y="101600"/>
                  </a:cubicBezTo>
                  <a:lnTo>
                    <a:pt x="4207510" y="5942330"/>
                  </a:lnTo>
                  <a:close/>
                </a:path>
              </a:pathLst>
            </a:custGeom>
            <a:blipFill>
              <a:blip r:embed="rId4"/>
              <a:stretch>
                <a:fillRect t="-2244" b="-2244"/>
              </a:stretch>
            </a:blipFill>
          </p:spPr>
          <p:txBody>
            <a:bodyPr/>
            <a:lstStyle/>
            <a:p>
              <a:endParaRPr lang="en-GB"/>
            </a:p>
          </p:txBody>
        </p:sp>
        <p:sp>
          <p:nvSpPr>
            <p:cNvPr id="15" name="Freeform 15"/>
            <p:cNvSpPr/>
            <p:nvPr/>
          </p:nvSpPr>
          <p:spPr>
            <a:xfrm>
              <a:off x="1951378" y="120589"/>
              <a:ext cx="79963" cy="76322"/>
            </a:xfrm>
            <a:custGeom>
              <a:avLst/>
              <a:gdLst/>
              <a:ahLst/>
              <a:cxnLst/>
              <a:rect l="l" t="t" r="r" b="b"/>
              <a:pathLst>
                <a:path w="79963" h="76322">
                  <a:moveTo>
                    <a:pt x="39982" y="61"/>
                  </a:moveTo>
                  <a:cubicBezTo>
                    <a:pt x="26330" y="0"/>
                    <a:pt x="13688" y="7248"/>
                    <a:pt x="6844" y="19062"/>
                  </a:cubicBezTo>
                  <a:cubicBezTo>
                    <a:pt x="0" y="30875"/>
                    <a:pt x="0" y="45447"/>
                    <a:pt x="6844" y="57260"/>
                  </a:cubicBezTo>
                  <a:cubicBezTo>
                    <a:pt x="13688" y="69074"/>
                    <a:pt x="26330" y="76322"/>
                    <a:pt x="39982" y="76261"/>
                  </a:cubicBezTo>
                  <a:cubicBezTo>
                    <a:pt x="53634" y="76322"/>
                    <a:pt x="66276" y="69074"/>
                    <a:pt x="73120" y="57260"/>
                  </a:cubicBezTo>
                  <a:cubicBezTo>
                    <a:pt x="79964" y="45447"/>
                    <a:pt x="79964" y="30875"/>
                    <a:pt x="73120" y="19062"/>
                  </a:cubicBezTo>
                  <a:cubicBezTo>
                    <a:pt x="66276" y="7248"/>
                    <a:pt x="53634" y="0"/>
                    <a:pt x="39982" y="61"/>
                  </a:cubicBezTo>
                  <a:close/>
                </a:path>
              </a:pathLst>
            </a:custGeom>
            <a:solidFill>
              <a:srgbClr val="31312D"/>
            </a:solidFill>
          </p:spPr>
          <p:txBody>
            <a:bodyPr/>
            <a:lstStyle/>
            <a:p>
              <a:endParaRPr lang="en-GB"/>
            </a:p>
          </p:txBody>
        </p:sp>
        <p:sp>
          <p:nvSpPr>
            <p:cNvPr id="16" name="Freeform 16"/>
            <p:cNvSpPr/>
            <p:nvPr/>
          </p:nvSpPr>
          <p:spPr>
            <a:xfrm>
              <a:off x="2119473" y="104052"/>
              <a:ext cx="114614" cy="109395"/>
            </a:xfrm>
            <a:custGeom>
              <a:avLst/>
              <a:gdLst/>
              <a:ahLst/>
              <a:cxnLst/>
              <a:rect l="l" t="t" r="r" b="b"/>
              <a:pathLst>
                <a:path w="114614" h="109395">
                  <a:moveTo>
                    <a:pt x="57307" y="88"/>
                  </a:moveTo>
                  <a:cubicBezTo>
                    <a:pt x="37739" y="0"/>
                    <a:pt x="19619" y="10390"/>
                    <a:pt x="9809" y="27322"/>
                  </a:cubicBezTo>
                  <a:cubicBezTo>
                    <a:pt x="0" y="44255"/>
                    <a:pt x="0" y="65141"/>
                    <a:pt x="9809" y="82074"/>
                  </a:cubicBezTo>
                  <a:cubicBezTo>
                    <a:pt x="19619" y="99006"/>
                    <a:pt x="37739" y="109396"/>
                    <a:pt x="57307" y="109308"/>
                  </a:cubicBezTo>
                  <a:cubicBezTo>
                    <a:pt x="76875" y="109396"/>
                    <a:pt x="94995" y="99006"/>
                    <a:pt x="104804" y="82074"/>
                  </a:cubicBezTo>
                  <a:cubicBezTo>
                    <a:pt x="114614" y="65141"/>
                    <a:pt x="114614" y="44255"/>
                    <a:pt x="104804" y="27322"/>
                  </a:cubicBezTo>
                  <a:cubicBezTo>
                    <a:pt x="94995" y="10390"/>
                    <a:pt x="76875" y="0"/>
                    <a:pt x="57307" y="88"/>
                  </a:cubicBezTo>
                  <a:close/>
                </a:path>
              </a:pathLst>
            </a:custGeom>
            <a:solidFill>
              <a:srgbClr val="31312D"/>
            </a:solidFill>
          </p:spPr>
          <p:txBody>
            <a:bodyPr/>
            <a:lstStyle/>
            <a:p>
              <a:endParaRPr lang="en-GB"/>
            </a:p>
          </p:txBody>
        </p:sp>
        <p:sp>
          <p:nvSpPr>
            <p:cNvPr id="17" name="Freeform 17"/>
            <p:cNvSpPr/>
            <p:nvPr/>
          </p:nvSpPr>
          <p:spPr>
            <a:xfrm>
              <a:off x="2328944" y="128221"/>
              <a:ext cx="63971" cy="61058"/>
            </a:xfrm>
            <a:custGeom>
              <a:avLst/>
              <a:gdLst/>
              <a:ahLst/>
              <a:cxnLst/>
              <a:rect l="l" t="t" r="r" b="b"/>
              <a:pathLst>
                <a:path w="63971" h="61058">
                  <a:moveTo>
                    <a:pt x="31986" y="49"/>
                  </a:moveTo>
                  <a:cubicBezTo>
                    <a:pt x="21064" y="0"/>
                    <a:pt x="10951" y="5799"/>
                    <a:pt x="5476" y="15250"/>
                  </a:cubicBezTo>
                  <a:cubicBezTo>
                    <a:pt x="0" y="24700"/>
                    <a:pt x="0" y="36358"/>
                    <a:pt x="5476" y="45808"/>
                  </a:cubicBezTo>
                  <a:cubicBezTo>
                    <a:pt x="10951" y="55259"/>
                    <a:pt x="21064" y="61058"/>
                    <a:pt x="31986" y="61009"/>
                  </a:cubicBezTo>
                  <a:cubicBezTo>
                    <a:pt x="42908" y="61058"/>
                    <a:pt x="53021" y="55259"/>
                    <a:pt x="58496" y="45808"/>
                  </a:cubicBezTo>
                  <a:cubicBezTo>
                    <a:pt x="63971" y="36358"/>
                    <a:pt x="63971" y="24700"/>
                    <a:pt x="58496" y="15250"/>
                  </a:cubicBezTo>
                  <a:cubicBezTo>
                    <a:pt x="53021" y="5799"/>
                    <a:pt x="42908" y="0"/>
                    <a:pt x="31986" y="49"/>
                  </a:cubicBezTo>
                  <a:close/>
                </a:path>
              </a:pathLst>
            </a:custGeom>
            <a:solidFill>
              <a:srgbClr val="31312D"/>
            </a:solidFill>
          </p:spPr>
          <p:txBody>
            <a:bodyPr/>
            <a:lstStyle/>
            <a:p>
              <a:endParaRPr lang="en-GB"/>
            </a:p>
          </p:txBody>
        </p:sp>
        <p:sp>
          <p:nvSpPr>
            <p:cNvPr id="18" name="Freeform 18"/>
            <p:cNvSpPr/>
            <p:nvPr/>
          </p:nvSpPr>
          <p:spPr>
            <a:xfrm>
              <a:off x="2346270" y="144758"/>
              <a:ext cx="29320" cy="27985"/>
            </a:xfrm>
            <a:custGeom>
              <a:avLst/>
              <a:gdLst/>
              <a:ahLst/>
              <a:cxnLst/>
              <a:rect l="l" t="t" r="r" b="b"/>
              <a:pathLst>
                <a:path w="29320" h="27985">
                  <a:moveTo>
                    <a:pt x="14660" y="22"/>
                  </a:moveTo>
                  <a:cubicBezTo>
                    <a:pt x="9654" y="0"/>
                    <a:pt x="5019" y="2657"/>
                    <a:pt x="2509" y="6989"/>
                  </a:cubicBezTo>
                  <a:cubicBezTo>
                    <a:pt x="0" y="11320"/>
                    <a:pt x="0" y="16664"/>
                    <a:pt x="2509" y="20995"/>
                  </a:cubicBezTo>
                  <a:cubicBezTo>
                    <a:pt x="5019" y="25327"/>
                    <a:pt x="9654" y="27984"/>
                    <a:pt x="14660" y="27962"/>
                  </a:cubicBezTo>
                  <a:cubicBezTo>
                    <a:pt x="19666" y="27984"/>
                    <a:pt x="24301" y="25327"/>
                    <a:pt x="26811" y="20995"/>
                  </a:cubicBezTo>
                  <a:cubicBezTo>
                    <a:pt x="29320" y="16664"/>
                    <a:pt x="29320" y="11320"/>
                    <a:pt x="26811" y="6989"/>
                  </a:cubicBezTo>
                  <a:cubicBezTo>
                    <a:pt x="24301" y="2657"/>
                    <a:pt x="19666" y="0"/>
                    <a:pt x="14660" y="22"/>
                  </a:cubicBezTo>
                  <a:close/>
                </a:path>
              </a:pathLst>
            </a:custGeom>
            <a:solidFill>
              <a:srgbClr val="FAF7F2"/>
            </a:solidFill>
          </p:spPr>
          <p:txBody>
            <a:bodyPr/>
            <a:lstStyle/>
            <a:p>
              <a:endParaRPr lang="en-GB"/>
            </a:p>
          </p:txBody>
        </p:sp>
        <p:sp>
          <p:nvSpPr>
            <p:cNvPr id="19" name="Freeform 19"/>
            <p:cNvSpPr/>
            <p:nvPr/>
          </p:nvSpPr>
          <p:spPr>
            <a:xfrm>
              <a:off x="2344044" y="144768"/>
              <a:ext cx="15993" cy="15264"/>
            </a:xfrm>
            <a:custGeom>
              <a:avLst/>
              <a:gdLst/>
              <a:ahLst/>
              <a:cxnLst/>
              <a:rect l="l" t="t" r="r" b="b"/>
              <a:pathLst>
                <a:path w="15993" h="15264">
                  <a:moveTo>
                    <a:pt x="7996" y="12"/>
                  </a:moveTo>
                  <a:cubicBezTo>
                    <a:pt x="5266" y="0"/>
                    <a:pt x="2737" y="1449"/>
                    <a:pt x="1368" y="3812"/>
                  </a:cubicBezTo>
                  <a:cubicBezTo>
                    <a:pt x="0" y="6175"/>
                    <a:pt x="0" y="9089"/>
                    <a:pt x="1368" y="11452"/>
                  </a:cubicBezTo>
                  <a:cubicBezTo>
                    <a:pt x="2737" y="13815"/>
                    <a:pt x="5266" y="15264"/>
                    <a:pt x="7996" y="15252"/>
                  </a:cubicBezTo>
                  <a:cubicBezTo>
                    <a:pt x="10726" y="15264"/>
                    <a:pt x="13255" y="13815"/>
                    <a:pt x="14623" y="11452"/>
                  </a:cubicBezTo>
                  <a:cubicBezTo>
                    <a:pt x="15992" y="9089"/>
                    <a:pt x="15992" y="6175"/>
                    <a:pt x="14623" y="3812"/>
                  </a:cubicBezTo>
                  <a:cubicBezTo>
                    <a:pt x="13255" y="1449"/>
                    <a:pt x="10726" y="0"/>
                    <a:pt x="7996" y="12"/>
                  </a:cubicBezTo>
                  <a:close/>
                </a:path>
              </a:pathLst>
            </a:custGeom>
            <a:solidFill>
              <a:srgbClr val="31312D"/>
            </a:solidFill>
          </p:spPr>
          <p:txBody>
            <a:bodyPr/>
            <a:lstStyle/>
            <a:p>
              <a:endParaRPr lang="en-GB"/>
            </a:p>
          </p:txBody>
        </p:sp>
        <p:sp>
          <p:nvSpPr>
            <p:cNvPr id="20" name="Freeform 20"/>
            <p:cNvSpPr/>
            <p:nvPr/>
          </p:nvSpPr>
          <p:spPr>
            <a:xfrm>
              <a:off x="4716780" y="534670"/>
              <a:ext cx="19050" cy="278130"/>
            </a:xfrm>
            <a:custGeom>
              <a:avLst/>
              <a:gdLst/>
              <a:ahLst/>
              <a:cxnLst/>
              <a:rect l="l" t="t" r="r" b="b"/>
              <a:pathLst>
                <a:path w="19050" h="278130">
                  <a:moveTo>
                    <a:pt x="0" y="0"/>
                  </a:moveTo>
                  <a:lnTo>
                    <a:pt x="0" y="278130"/>
                  </a:lnTo>
                  <a:cubicBezTo>
                    <a:pt x="19050" y="278130"/>
                    <a:pt x="16510" y="262890"/>
                    <a:pt x="16510" y="243840"/>
                  </a:cubicBezTo>
                  <a:lnTo>
                    <a:pt x="16510" y="35560"/>
                  </a:lnTo>
                  <a:cubicBezTo>
                    <a:pt x="16510" y="16510"/>
                    <a:pt x="19050" y="0"/>
                    <a:pt x="0" y="0"/>
                  </a:cubicBezTo>
                  <a:close/>
                </a:path>
              </a:pathLst>
            </a:custGeom>
            <a:solidFill>
              <a:srgbClr val="FAF7F2"/>
            </a:solidFill>
          </p:spPr>
          <p:txBody>
            <a:bodyPr/>
            <a:lstStyle/>
            <a:p>
              <a:endParaRPr lang="en-GB"/>
            </a:p>
          </p:txBody>
        </p:sp>
        <p:sp>
          <p:nvSpPr>
            <p:cNvPr id="21" name="Freeform 21"/>
            <p:cNvSpPr/>
            <p:nvPr/>
          </p:nvSpPr>
          <p:spPr>
            <a:xfrm>
              <a:off x="4716780" y="861060"/>
              <a:ext cx="19050" cy="278130"/>
            </a:xfrm>
            <a:custGeom>
              <a:avLst/>
              <a:gdLst/>
              <a:ahLst/>
              <a:cxnLst/>
              <a:rect l="l" t="t" r="r" b="b"/>
              <a:pathLst>
                <a:path w="19050" h="278130">
                  <a:moveTo>
                    <a:pt x="0" y="0"/>
                  </a:moveTo>
                  <a:lnTo>
                    <a:pt x="0" y="278130"/>
                  </a:lnTo>
                  <a:cubicBezTo>
                    <a:pt x="19050" y="278130"/>
                    <a:pt x="16510" y="262890"/>
                    <a:pt x="16510" y="243840"/>
                  </a:cubicBezTo>
                  <a:lnTo>
                    <a:pt x="16510" y="35560"/>
                  </a:lnTo>
                  <a:cubicBezTo>
                    <a:pt x="16510" y="16510"/>
                    <a:pt x="19050" y="0"/>
                    <a:pt x="0" y="0"/>
                  </a:cubicBezTo>
                  <a:close/>
                </a:path>
              </a:pathLst>
            </a:custGeom>
            <a:solidFill>
              <a:srgbClr val="FAF7F2"/>
            </a:solidFill>
          </p:spPr>
          <p:txBody>
            <a:bodyPr/>
            <a:lstStyle/>
            <a:p>
              <a:endParaRPr lang="en-GB"/>
            </a:p>
          </p:txBody>
        </p:sp>
        <p:sp>
          <p:nvSpPr>
            <p:cNvPr id="22" name="Freeform 22"/>
            <p:cNvSpPr/>
            <p:nvPr/>
          </p:nvSpPr>
          <p:spPr>
            <a:xfrm>
              <a:off x="4064000" y="-2540"/>
              <a:ext cx="320040" cy="19050"/>
            </a:xfrm>
            <a:custGeom>
              <a:avLst/>
              <a:gdLst/>
              <a:ahLst/>
              <a:cxnLst/>
              <a:rect l="l" t="t" r="r" b="b"/>
              <a:pathLst>
                <a:path w="320040" h="19050">
                  <a:moveTo>
                    <a:pt x="0" y="19050"/>
                  </a:moveTo>
                  <a:lnTo>
                    <a:pt x="320040" y="19050"/>
                  </a:lnTo>
                  <a:cubicBezTo>
                    <a:pt x="320040" y="0"/>
                    <a:pt x="304800" y="2540"/>
                    <a:pt x="285750" y="2540"/>
                  </a:cubicBezTo>
                  <a:lnTo>
                    <a:pt x="34290" y="2540"/>
                  </a:lnTo>
                  <a:cubicBezTo>
                    <a:pt x="15240" y="2540"/>
                    <a:pt x="0" y="0"/>
                    <a:pt x="0" y="19050"/>
                  </a:cubicBezTo>
                  <a:close/>
                </a:path>
              </a:pathLst>
            </a:custGeom>
            <a:solidFill>
              <a:srgbClr val="FAF7F2"/>
            </a:solidFill>
          </p:spPr>
          <p:txBody>
            <a:bodyPr/>
            <a:lstStyle/>
            <a:p>
              <a:endParaRPr lang="en-GB"/>
            </a:p>
          </p:txBody>
        </p:sp>
      </p:grpSp>
      <p:grpSp>
        <p:nvGrpSpPr>
          <p:cNvPr id="23" name="Group 23"/>
          <p:cNvGrpSpPr>
            <a:grpSpLocks noChangeAspect="1"/>
          </p:cNvGrpSpPr>
          <p:nvPr/>
        </p:nvGrpSpPr>
        <p:grpSpPr>
          <a:xfrm>
            <a:off x="14750810" y="4945545"/>
            <a:ext cx="1653471" cy="3271677"/>
            <a:chOff x="0" y="0"/>
            <a:chExt cx="2620010" cy="5184140"/>
          </a:xfrm>
        </p:grpSpPr>
        <p:sp>
          <p:nvSpPr>
            <p:cNvPr id="24" name="Freeform 24"/>
            <p:cNvSpPr/>
            <p:nvPr/>
          </p:nvSpPr>
          <p:spPr>
            <a:xfrm>
              <a:off x="53340" y="25400"/>
              <a:ext cx="2513330" cy="5132070"/>
            </a:xfrm>
            <a:custGeom>
              <a:avLst/>
              <a:gdLst/>
              <a:ahLst/>
              <a:cxnLst/>
              <a:rect l="l" t="t" r="r" b="b"/>
              <a:pathLst>
                <a:path w="2513330" h="513207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31312D"/>
            </a:solidFill>
          </p:spPr>
          <p:txBody>
            <a:bodyPr/>
            <a:lstStyle/>
            <a:p>
              <a:endParaRPr lang="en-GB"/>
            </a:p>
          </p:txBody>
        </p:sp>
        <p:sp>
          <p:nvSpPr>
            <p:cNvPr id="25" name="Freeform 25"/>
            <p:cNvSpPr/>
            <p:nvPr/>
          </p:nvSpPr>
          <p:spPr>
            <a:xfrm>
              <a:off x="185420" y="156210"/>
              <a:ext cx="2251710" cy="4876800"/>
            </a:xfrm>
            <a:custGeom>
              <a:avLst/>
              <a:gdLst/>
              <a:ahLst/>
              <a:cxnLst/>
              <a:rect l="l" t="t" r="r" b="b"/>
              <a:pathLst>
                <a:path w="2251710" h="487680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5"/>
              <a:stretch>
                <a:fillRect l="-22189" r="-22189"/>
              </a:stretch>
            </a:blipFill>
          </p:spPr>
          <p:txBody>
            <a:bodyPr/>
            <a:lstStyle/>
            <a:p>
              <a:endParaRPr lang="en-GB"/>
            </a:p>
          </p:txBody>
        </p:sp>
        <p:sp>
          <p:nvSpPr>
            <p:cNvPr id="26" name="Freeform 26"/>
            <p:cNvSpPr/>
            <p:nvPr/>
          </p:nvSpPr>
          <p:spPr>
            <a:xfrm>
              <a:off x="1121410" y="198120"/>
              <a:ext cx="347980" cy="43180"/>
            </a:xfrm>
            <a:custGeom>
              <a:avLst/>
              <a:gdLst/>
              <a:ahLst/>
              <a:cxnLst/>
              <a:rect l="l" t="t" r="r" b="b"/>
              <a:pathLst>
                <a:path w="347980" h="431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FAF7F2"/>
            </a:solidFill>
          </p:spPr>
          <p:txBody>
            <a:bodyPr/>
            <a:lstStyle/>
            <a:p>
              <a:endParaRPr lang="en-GB"/>
            </a:p>
          </p:txBody>
        </p:sp>
        <p:sp>
          <p:nvSpPr>
            <p:cNvPr id="27" name="Freeform 27"/>
            <p:cNvSpPr/>
            <p:nvPr/>
          </p:nvSpPr>
          <p:spPr>
            <a:xfrm>
              <a:off x="1578312" y="187909"/>
              <a:ext cx="66636" cy="63602"/>
            </a:xfrm>
            <a:custGeom>
              <a:avLst/>
              <a:gdLst/>
              <a:ahLst/>
              <a:cxnLst/>
              <a:rect l="l" t="t" r="r" b="b"/>
              <a:pathLst>
                <a:path w="66636" h="63602">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FAF7F2"/>
            </a:solidFill>
          </p:spPr>
          <p:txBody>
            <a:bodyPr/>
            <a:lstStyle/>
            <a:p>
              <a:endParaRPr lang="en-GB"/>
            </a:p>
          </p:txBody>
        </p:sp>
        <p:sp>
          <p:nvSpPr>
            <p:cNvPr id="28" name="Freeform 28"/>
            <p:cNvSpPr/>
            <p:nvPr/>
          </p:nvSpPr>
          <p:spPr>
            <a:xfrm>
              <a:off x="0" y="685800"/>
              <a:ext cx="27940" cy="213360"/>
            </a:xfrm>
            <a:custGeom>
              <a:avLst/>
              <a:gdLst/>
              <a:ahLst/>
              <a:cxnLst/>
              <a:rect l="l" t="t" r="r" b="b"/>
              <a:pathLst>
                <a:path w="27940" h="21336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31312D"/>
            </a:solidFill>
          </p:spPr>
          <p:txBody>
            <a:bodyPr/>
            <a:lstStyle/>
            <a:p>
              <a:endParaRPr lang="en-GB"/>
            </a:p>
          </p:txBody>
        </p:sp>
        <p:sp>
          <p:nvSpPr>
            <p:cNvPr id="29" name="Freeform 29"/>
            <p:cNvSpPr/>
            <p:nvPr/>
          </p:nvSpPr>
          <p:spPr>
            <a:xfrm>
              <a:off x="0" y="1057910"/>
              <a:ext cx="27940" cy="384810"/>
            </a:xfrm>
            <a:custGeom>
              <a:avLst/>
              <a:gdLst/>
              <a:ahLst/>
              <a:cxnLst/>
              <a:rect l="l" t="t" r="r" b="b"/>
              <a:pathLst>
                <a:path w="27940" h="38481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31312D"/>
            </a:solidFill>
          </p:spPr>
          <p:txBody>
            <a:bodyPr/>
            <a:lstStyle/>
            <a:p>
              <a:endParaRPr lang="en-GB"/>
            </a:p>
          </p:txBody>
        </p:sp>
        <p:sp>
          <p:nvSpPr>
            <p:cNvPr id="30" name="Freeform 30"/>
            <p:cNvSpPr/>
            <p:nvPr/>
          </p:nvSpPr>
          <p:spPr>
            <a:xfrm>
              <a:off x="0" y="1526540"/>
              <a:ext cx="27940" cy="386080"/>
            </a:xfrm>
            <a:custGeom>
              <a:avLst/>
              <a:gdLst/>
              <a:ahLst/>
              <a:cxnLst/>
              <a:rect l="l" t="t" r="r" b="b"/>
              <a:pathLst>
                <a:path w="27940" h="38608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31312D"/>
            </a:solidFill>
          </p:spPr>
          <p:txBody>
            <a:bodyPr/>
            <a:lstStyle/>
            <a:p>
              <a:endParaRPr lang="en-GB"/>
            </a:p>
          </p:txBody>
        </p:sp>
        <p:sp>
          <p:nvSpPr>
            <p:cNvPr id="31" name="Freeform 31"/>
            <p:cNvSpPr/>
            <p:nvPr/>
          </p:nvSpPr>
          <p:spPr>
            <a:xfrm>
              <a:off x="2592070" y="1184910"/>
              <a:ext cx="27940" cy="618490"/>
            </a:xfrm>
            <a:custGeom>
              <a:avLst/>
              <a:gdLst/>
              <a:ahLst/>
              <a:cxnLst/>
              <a:rect l="l" t="t" r="r" b="b"/>
              <a:pathLst>
                <a:path w="27940" h="61849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31312D"/>
            </a:solidFill>
          </p:spPr>
          <p:txBody>
            <a:bodyPr/>
            <a:lstStyle/>
            <a:p>
              <a:endParaRPr lang="en-GB"/>
            </a:p>
          </p:txBody>
        </p:sp>
        <p:sp>
          <p:nvSpPr>
            <p:cNvPr id="32" name="Freeform 32"/>
            <p:cNvSpPr/>
            <p:nvPr/>
          </p:nvSpPr>
          <p:spPr>
            <a:xfrm>
              <a:off x="27940" y="0"/>
              <a:ext cx="2564130" cy="5182870"/>
            </a:xfrm>
            <a:custGeom>
              <a:avLst/>
              <a:gdLst/>
              <a:ahLst/>
              <a:cxnLst/>
              <a:rect l="l" t="t" r="r" b="b"/>
              <a:pathLst>
                <a:path w="2564130" h="518287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FAF7F2"/>
            </a:solidFill>
          </p:spPr>
          <p:txBody>
            <a:bodyPr/>
            <a:lstStyle/>
            <a:p>
              <a:endParaRPr lang="en-GB"/>
            </a:p>
          </p:txBody>
        </p:sp>
      </p:grpSp>
      <p:sp>
        <p:nvSpPr>
          <p:cNvPr id="33" name="TextBox 33"/>
          <p:cNvSpPr txBox="1"/>
          <p:nvPr/>
        </p:nvSpPr>
        <p:spPr>
          <a:xfrm>
            <a:off x="5858476" y="-28575"/>
            <a:ext cx="11274920" cy="819150"/>
          </a:xfrm>
          <a:prstGeom prst="rect">
            <a:avLst/>
          </a:prstGeom>
        </p:spPr>
        <p:txBody>
          <a:bodyPr lIns="0" tIns="0" rIns="0" bIns="0" rtlCol="0" anchor="t">
            <a:spAutoFit/>
          </a:bodyPr>
          <a:lstStyle/>
          <a:p>
            <a:pPr>
              <a:lnSpc>
                <a:spcPts val="6299"/>
              </a:lnSpc>
              <a:spcBef>
                <a:spcPct val="0"/>
              </a:spcBef>
            </a:pPr>
            <a:r>
              <a:rPr lang="en-US" sz="4500" spc="675">
                <a:solidFill>
                  <a:srgbClr val="FAF7F2"/>
                </a:solidFill>
                <a:latin typeface="Horizon"/>
              </a:rPr>
              <a:t>REFERENSI</a:t>
            </a:r>
          </a:p>
        </p:txBody>
      </p:sp>
      <p:grpSp>
        <p:nvGrpSpPr>
          <p:cNvPr id="34" name="Group 34"/>
          <p:cNvGrpSpPr/>
          <p:nvPr/>
        </p:nvGrpSpPr>
        <p:grpSpPr>
          <a:xfrm>
            <a:off x="15835270" y="8793669"/>
            <a:ext cx="1424030" cy="523496"/>
            <a:chOff x="0" y="0"/>
            <a:chExt cx="1345399" cy="494590"/>
          </a:xfrm>
        </p:grpSpPr>
        <p:sp>
          <p:nvSpPr>
            <p:cNvPr id="35" name="Freeform 35"/>
            <p:cNvSpPr/>
            <p:nvPr/>
          </p:nvSpPr>
          <p:spPr>
            <a:xfrm>
              <a:off x="0" y="0"/>
              <a:ext cx="1345399" cy="494590"/>
            </a:xfrm>
            <a:custGeom>
              <a:avLst/>
              <a:gdLst/>
              <a:ahLst/>
              <a:cxnLst/>
              <a:rect l="l" t="t" r="r" b="b"/>
              <a:pathLst>
                <a:path w="1345399" h="494590">
                  <a:moveTo>
                    <a:pt x="1142199" y="0"/>
                  </a:moveTo>
                  <a:cubicBezTo>
                    <a:pt x="1254423" y="0"/>
                    <a:pt x="1345399" y="110718"/>
                    <a:pt x="1345399" y="247295"/>
                  </a:cubicBezTo>
                  <a:cubicBezTo>
                    <a:pt x="1345399" y="383872"/>
                    <a:pt x="1254423" y="494590"/>
                    <a:pt x="1142199" y="494590"/>
                  </a:cubicBezTo>
                  <a:lnTo>
                    <a:pt x="203200" y="494590"/>
                  </a:lnTo>
                  <a:cubicBezTo>
                    <a:pt x="90976" y="494590"/>
                    <a:pt x="0" y="383872"/>
                    <a:pt x="0" y="247295"/>
                  </a:cubicBezTo>
                  <a:cubicBezTo>
                    <a:pt x="0" y="110718"/>
                    <a:pt x="90976" y="0"/>
                    <a:pt x="203200" y="0"/>
                  </a:cubicBezTo>
                  <a:close/>
                </a:path>
              </a:pathLst>
            </a:custGeom>
            <a:solidFill>
              <a:srgbClr val="000000">
                <a:alpha val="0"/>
              </a:srgbClr>
            </a:solidFill>
            <a:ln w="19050" cap="sq">
              <a:solidFill>
                <a:srgbClr val="FAF7F2"/>
              </a:solidFill>
              <a:prstDash val="solid"/>
              <a:miter/>
            </a:ln>
          </p:spPr>
          <p:txBody>
            <a:bodyPr/>
            <a:lstStyle/>
            <a:p>
              <a:endParaRPr lang="en-GB"/>
            </a:p>
          </p:txBody>
        </p:sp>
        <p:sp>
          <p:nvSpPr>
            <p:cNvPr id="36" name="TextBox 36"/>
            <p:cNvSpPr txBox="1"/>
            <p:nvPr/>
          </p:nvSpPr>
          <p:spPr>
            <a:xfrm>
              <a:off x="0" y="-38100"/>
              <a:ext cx="1345399" cy="532690"/>
            </a:xfrm>
            <a:prstGeom prst="rect">
              <a:avLst/>
            </a:prstGeom>
          </p:spPr>
          <p:txBody>
            <a:bodyPr lIns="39101" tIns="39101" rIns="39101" bIns="39101" rtlCol="0" anchor="ctr"/>
            <a:lstStyle/>
            <a:p>
              <a:pPr algn="ctr">
                <a:lnSpc>
                  <a:spcPts val="1439"/>
                </a:lnSpc>
              </a:pPr>
              <a:endParaRPr/>
            </a:p>
          </p:txBody>
        </p:sp>
      </p:grpSp>
      <p:sp>
        <p:nvSpPr>
          <p:cNvPr id="37" name="TextBox 37"/>
          <p:cNvSpPr txBox="1"/>
          <p:nvPr/>
        </p:nvSpPr>
        <p:spPr>
          <a:xfrm>
            <a:off x="16065676" y="8873490"/>
            <a:ext cx="963219" cy="316230"/>
          </a:xfrm>
          <a:prstGeom prst="rect">
            <a:avLst/>
          </a:prstGeom>
        </p:spPr>
        <p:txBody>
          <a:bodyPr lIns="0" tIns="0" rIns="0" bIns="0" rtlCol="0" anchor="t">
            <a:spAutoFit/>
          </a:bodyPr>
          <a:lstStyle/>
          <a:p>
            <a:pPr algn="ctr">
              <a:lnSpc>
                <a:spcPts val="2520"/>
              </a:lnSpc>
              <a:spcBef>
                <a:spcPct val="0"/>
              </a:spcBef>
            </a:pPr>
            <a:r>
              <a:rPr lang="en-US" sz="1800" u="sng" spc="360">
                <a:solidFill>
                  <a:srgbClr val="FAF7F2"/>
                </a:solidFill>
                <a:latin typeface="Beautifully Delicious Sans Heavy"/>
                <a:hlinkClick r:id="rId6" action="ppaction://hlinksldjump"/>
              </a:rPr>
              <a:t>0</a:t>
            </a:r>
            <a:r>
              <a:rPr lang="en-US" sz="1800" spc="360">
                <a:solidFill>
                  <a:srgbClr val="FAF7F2"/>
                </a:solidFill>
                <a:latin typeface="Beautifully Delicious Sans"/>
              </a:rPr>
              <a:t>8</a:t>
            </a:r>
          </a:p>
        </p:txBody>
      </p:sp>
      <p:sp>
        <p:nvSpPr>
          <p:cNvPr id="38" name="TextBox 38"/>
          <p:cNvSpPr txBox="1"/>
          <p:nvPr/>
        </p:nvSpPr>
        <p:spPr>
          <a:xfrm>
            <a:off x="237247" y="665802"/>
            <a:ext cx="9200734" cy="8875993"/>
          </a:xfrm>
          <a:prstGeom prst="rect">
            <a:avLst/>
          </a:prstGeom>
        </p:spPr>
        <p:txBody>
          <a:bodyPr lIns="0" tIns="0" rIns="0" bIns="0" rtlCol="0" anchor="t">
            <a:spAutoFit/>
          </a:bodyPr>
          <a:lstStyle/>
          <a:p>
            <a:pPr marL="457252" lvl="1" indent="-228626" algn="just">
              <a:lnSpc>
                <a:spcPts val="3812"/>
              </a:lnSpc>
              <a:buFont typeface="Arial"/>
              <a:buChar char="•"/>
            </a:pPr>
            <a:r>
              <a:rPr lang="en-US" sz="2117" spc="105">
                <a:solidFill>
                  <a:srgbClr val="FAF7F2"/>
                </a:solidFill>
                <a:latin typeface="TT Prosto Sans"/>
              </a:rPr>
              <a:t>https://docs.github.com/en/actions</a:t>
            </a:r>
          </a:p>
          <a:p>
            <a:pPr marL="457252" lvl="1" indent="-228626" algn="just">
              <a:lnSpc>
                <a:spcPts val="3812"/>
              </a:lnSpc>
              <a:buFont typeface="Arial"/>
              <a:buChar char="•"/>
            </a:pPr>
            <a:r>
              <a:rPr lang="en-US" sz="2117" spc="105">
                <a:solidFill>
                  <a:srgbClr val="FAF7F2"/>
                </a:solidFill>
                <a:latin typeface="TT Prosto Sans"/>
              </a:rPr>
              <a:t>https://www.pluralsight.com/guides/building-a-ci-cd-pipeline-with-github-actions</a:t>
            </a:r>
          </a:p>
          <a:p>
            <a:pPr marL="457252" lvl="1" indent="-228626" algn="just">
              <a:lnSpc>
                <a:spcPts val="3812"/>
              </a:lnSpc>
              <a:buFont typeface="Arial"/>
              <a:buChar char="•"/>
            </a:pPr>
            <a:r>
              <a:rPr lang="en-US" sz="2117" spc="105">
                <a:solidFill>
                  <a:srgbClr val="FAF7F2"/>
                </a:solidFill>
                <a:latin typeface="TT Prosto Sans"/>
              </a:rPr>
              <a:t>https://www.journaldev.com/37585/github-actions</a:t>
            </a:r>
          </a:p>
          <a:p>
            <a:pPr marL="457252" lvl="1" indent="-228626" algn="just">
              <a:lnSpc>
                <a:spcPts val="3812"/>
              </a:lnSpc>
              <a:buFont typeface="Arial"/>
              <a:buChar char="•"/>
            </a:pPr>
            <a:r>
              <a:rPr lang="en-US" sz="2117" spc="105">
                <a:solidFill>
                  <a:srgbClr val="FAF7F2"/>
                </a:solidFill>
                <a:latin typeface="TT Prosto Sans"/>
              </a:rPr>
              <a:t>https://www.tutorialspoint.com/github_actions/index.htm</a:t>
            </a:r>
          </a:p>
          <a:p>
            <a:pPr marL="457252" lvl="1" indent="-228626" algn="just">
              <a:lnSpc>
                <a:spcPts val="3812"/>
              </a:lnSpc>
              <a:buFont typeface="Arial"/>
              <a:buChar char="•"/>
            </a:pPr>
            <a:r>
              <a:rPr lang="en-US" sz="2117" spc="105">
                <a:solidFill>
                  <a:srgbClr val="FAF7F2"/>
                </a:solidFill>
                <a:latin typeface="TT Prosto Sans"/>
              </a:rPr>
              <a:t>https://www.youtube.com/watch?v=eB0nUzAI7M8</a:t>
            </a:r>
          </a:p>
          <a:p>
            <a:pPr marL="457252" lvl="1" indent="-228626" algn="just">
              <a:lnSpc>
                <a:spcPts val="3812"/>
              </a:lnSpc>
              <a:buFont typeface="Arial"/>
              <a:buChar char="•"/>
            </a:pPr>
            <a:r>
              <a:rPr lang="en-US" sz="2117" spc="105">
                <a:solidFill>
                  <a:srgbClr val="FAF7F2"/>
                </a:solidFill>
                <a:latin typeface="TT Prosto Sans"/>
              </a:rPr>
              <a:t>https://www.geeksforgeeks.org/software-engineering-white-box-testing/</a:t>
            </a:r>
          </a:p>
          <a:p>
            <a:pPr marL="457252" lvl="1" indent="-228626" algn="just">
              <a:lnSpc>
                <a:spcPts val="3812"/>
              </a:lnSpc>
              <a:buFont typeface="Arial"/>
              <a:buChar char="•"/>
            </a:pPr>
            <a:r>
              <a:rPr lang="en-US" sz="2117" spc="105">
                <a:solidFill>
                  <a:srgbClr val="FAF7F2"/>
                </a:solidFill>
                <a:latin typeface="TT Prosto Sans"/>
              </a:rPr>
              <a:t>https://www.biznetgio.com/news/apa-itu-cicd#:~:text=Konsep%20dari%20CI%2FCD%20adalah,disebut%20sebagai%20%E2%80%9CIntegration%20Hell%E2%80%9D.</a:t>
            </a:r>
          </a:p>
          <a:p>
            <a:pPr marL="457252" lvl="1" indent="-228626" algn="just">
              <a:lnSpc>
                <a:spcPts val="3812"/>
              </a:lnSpc>
              <a:buFont typeface="Arial"/>
              <a:buChar char="•"/>
            </a:pPr>
            <a:r>
              <a:rPr lang="en-US" sz="2117" spc="105">
                <a:solidFill>
                  <a:srgbClr val="FAF7F2"/>
                </a:solidFill>
                <a:latin typeface="TT Prosto Sans"/>
              </a:rPr>
              <a:t>https://glints.com/id/lowongan/unit-testing-adalah/</a:t>
            </a:r>
          </a:p>
          <a:p>
            <a:pPr marL="411529" lvl="1" indent="-205765" algn="just">
              <a:lnSpc>
                <a:spcPts val="3430"/>
              </a:lnSpc>
              <a:buFont typeface="Arial"/>
              <a:buChar char="•"/>
            </a:pPr>
            <a:r>
              <a:rPr lang="en-US" sz="1906" spc="95">
                <a:solidFill>
                  <a:srgbClr val="FAF7F2"/>
                </a:solidFill>
                <a:latin typeface="TT Prosto Sans"/>
              </a:rPr>
              <a:t>https://www.google.com/search?q=whitebox+testing+dan+unit+test%2C+serta+berikan+contoh+implementasinya+dalam+python&amp;rlz=1C1ONGR_enID1074ID1074&amp;oq=whitebox+testing+dan+unit+test%2C+serta+berikan+contoh+implementasinya+dalam+python&amp;gs_lcrp=EgZjaHJvbWUyBggAEEUYOdIBBzQ4MGowajeoAgCwAgA&amp;sourceid=chrome&amp;ie=UTF-8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937</Words>
  <Application>Microsoft Office PowerPoint</Application>
  <PresentationFormat>Custom</PresentationFormat>
  <Paragraphs>92</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Calibri</vt:lpstr>
      <vt:lpstr>Arial</vt:lpstr>
      <vt:lpstr>Beautifully Delicious Sans Heavy</vt:lpstr>
      <vt:lpstr>Horizon</vt:lpstr>
      <vt:lpstr>TT Prosto Sans</vt:lpstr>
      <vt:lpstr>Beautifully Delicious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borcelle borcelle</dc:title>
  <cp:lastModifiedBy>Gunawan Santoso</cp:lastModifiedBy>
  <cp:revision>2</cp:revision>
  <dcterms:created xsi:type="dcterms:W3CDTF">2006-08-16T00:00:00Z</dcterms:created>
  <dcterms:modified xsi:type="dcterms:W3CDTF">2023-11-03T19:42:57Z</dcterms:modified>
  <dc:identifier>DAFzH7glUzo</dc:identifier>
</cp:coreProperties>
</file>

<file path=docProps/thumbnail.jpeg>
</file>